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300" r:id="rId2"/>
    <p:sldId id="429" r:id="rId3"/>
    <p:sldId id="442" r:id="rId4"/>
    <p:sldId id="443" r:id="rId5"/>
    <p:sldId id="403" r:id="rId6"/>
    <p:sldId id="430" r:id="rId7"/>
    <p:sldId id="446" r:id="rId8"/>
    <p:sldId id="434" r:id="rId9"/>
    <p:sldId id="444" r:id="rId10"/>
    <p:sldId id="399" r:id="rId11"/>
    <p:sldId id="445" r:id="rId12"/>
    <p:sldId id="447" r:id="rId13"/>
    <p:sldId id="448" r:id="rId14"/>
    <p:sldId id="395" r:id="rId15"/>
    <p:sldId id="397" r:id="rId16"/>
    <p:sldId id="452" r:id="rId17"/>
    <p:sldId id="451" r:id="rId18"/>
    <p:sldId id="453" r:id="rId19"/>
    <p:sldId id="449" r:id="rId20"/>
    <p:sldId id="409" r:id="rId21"/>
    <p:sldId id="416" r:id="rId22"/>
    <p:sldId id="311" r:id="rId23"/>
    <p:sldId id="322" r:id="rId24"/>
    <p:sldId id="312" r:id="rId25"/>
    <p:sldId id="313" r:id="rId26"/>
    <p:sldId id="314" r:id="rId27"/>
    <p:sldId id="410" r:id="rId28"/>
    <p:sldId id="413" r:id="rId29"/>
    <p:sldId id="304" r:id="rId30"/>
    <p:sldId id="411" r:id="rId31"/>
    <p:sldId id="412" r:id="rId32"/>
    <p:sldId id="414" r:id="rId33"/>
    <p:sldId id="450" r:id="rId34"/>
    <p:sldId id="307" r:id="rId35"/>
    <p:sldId id="419" r:id="rId36"/>
    <p:sldId id="420" r:id="rId37"/>
    <p:sldId id="421" r:id="rId38"/>
    <p:sldId id="318" r:id="rId39"/>
    <p:sldId id="305" r:id="rId40"/>
    <p:sldId id="310" r:id="rId41"/>
    <p:sldId id="424" r:id="rId42"/>
    <p:sldId id="308" r:id="rId43"/>
    <p:sldId id="425" r:id="rId44"/>
    <p:sldId id="427" r:id="rId45"/>
    <p:sldId id="426" r:id="rId46"/>
    <p:sldId id="456" r:id="rId47"/>
    <p:sldId id="435" r:id="rId48"/>
    <p:sldId id="436" r:id="rId49"/>
    <p:sldId id="440" r:id="rId50"/>
    <p:sldId id="437" r:id="rId51"/>
    <p:sldId id="441" r:id="rId52"/>
    <p:sldId id="438" r:id="rId53"/>
    <p:sldId id="439" r:id="rId54"/>
    <p:sldId id="422" r:id="rId55"/>
    <p:sldId id="323" r:id="rId56"/>
    <p:sldId id="285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84308" autoAdjust="0"/>
  </p:normalViewPr>
  <p:slideViewPr>
    <p:cSldViewPr snapToGrid="0">
      <p:cViewPr varScale="1">
        <p:scale>
          <a:sx n="53" d="100"/>
          <a:sy n="53" d="100"/>
        </p:scale>
        <p:origin x="115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B3F47-1BBB-4FEA-ADF0-A34F0DE131A7}" type="datetimeFigureOut">
              <a:rPr lang="en-IN" smtClean="0"/>
              <a:t>13-07-2020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B75852-E7C0-45F0-A48C-9005F6FD52D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9937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75852-E7C0-45F0-A48C-9005F6FD52DD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93673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75852-E7C0-45F0-A48C-9005F6FD52DD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0252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75852-E7C0-45F0-A48C-9005F6FD52DD}" type="slidenum">
              <a:rPr lang="en-IN" smtClean="0"/>
              <a:t>23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0282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75852-E7C0-45F0-A48C-9005F6FD52DD}" type="slidenum">
              <a:rPr lang="en-IN" smtClean="0"/>
              <a:t>31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8758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75852-E7C0-45F0-A48C-9005F6FD52DD}" type="slidenum">
              <a:rPr lang="en-IN" smtClean="0"/>
              <a:t>50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1485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4ADAD-1CDF-4A51-BCF5-9CAEBF835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FDC595-A786-4BAC-890A-306C1573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F5CFE-0DDD-4B1B-9435-60B089BA1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601D-6316-408E-BECA-434BBF562A05}" type="datetimeFigureOut">
              <a:rPr lang="en-IN" smtClean="0"/>
              <a:t>13-07-2020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A8CEF-C088-4230-944F-DB18D49E4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A786E-8702-4730-86A6-351224A80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60DE-9555-465D-8907-43D15C438D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1440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08D67-17FF-4FDE-8D1D-E9A682692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38343D-3AA9-438E-B449-D00A2C93C0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16D580-DA9B-405C-8D65-54F4A509B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601D-6316-408E-BECA-434BBF562A05}" type="datetimeFigureOut">
              <a:rPr lang="en-IN" smtClean="0"/>
              <a:t>13-07-2020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C27447-E7AD-48C4-A8BF-F3CD3F68D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12FCB-249E-4A4C-A2B2-F1FD674DB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60DE-9555-465D-8907-43D15C438D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3088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D48304-85D2-4B57-BCBC-47AC06BFDD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B6FF8F-9628-42B1-B2D0-E625DFC1B6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893D0-9367-421E-AB54-6A186954D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601D-6316-408E-BECA-434BBF562A05}" type="datetimeFigureOut">
              <a:rPr lang="en-IN" smtClean="0"/>
              <a:t>13-07-2020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D1E40-0842-42AB-B6F0-5BF324205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650F1-15EE-43D9-8948-BEE081494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60DE-9555-465D-8907-43D15C438D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4213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339" y="1275537"/>
            <a:ext cx="11241583" cy="791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0" i="0">
                <a:latin typeface="PFDinTextPro-Bold"/>
                <a:cs typeface="PFDinTextPro-Bold"/>
              </a:defRPr>
            </a:lvl1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</a:t>
            </a:r>
            <a:r>
              <a:rPr lang="sv-SE" dirty="0" err="1"/>
              <a:t>title</a:t>
            </a:r>
            <a:endParaRPr lang="en-US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79341" y="375789"/>
            <a:ext cx="6275513" cy="4458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 baseline="0">
                <a:solidFill>
                  <a:srgbClr val="009877"/>
                </a:solidFill>
                <a:latin typeface="PFDinTextPro-Bold"/>
                <a:cs typeface="PFDinTextPro-Bold"/>
              </a:defRPr>
            </a:lvl1pPr>
          </a:lstStyle>
          <a:p>
            <a:pPr lvl="0"/>
            <a:r>
              <a:rPr lang="sv-SE" dirty="0"/>
              <a:t>CLICK TO EDIT SLIDE HEADING (USE UPPERCASE!)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609600" y="328555"/>
            <a:ext cx="267757" cy="48000"/>
          </a:xfrm>
          <a:prstGeom prst="rect">
            <a:avLst/>
          </a:prstGeom>
          <a:solidFill>
            <a:srgbClr val="0071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78369" y="2233086"/>
            <a:ext cx="11241617" cy="364278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133">
                <a:solidFill>
                  <a:srgbClr val="707674"/>
                </a:solidFill>
              </a:defRPr>
            </a:lvl1pPr>
          </a:lstStyle>
          <a:p>
            <a:pPr lvl="0"/>
            <a:r>
              <a:rPr lang="sv-SE"/>
              <a:t>Click to edit Master text styles</a:t>
            </a:r>
          </a:p>
        </p:txBody>
      </p:sp>
      <p:pic>
        <p:nvPicPr>
          <p:cNvPr id="8" name="Picture 2" descr="C:\Users\DILANKA\Downloads\ikman-tagline-english-green-450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37767" y="6105369"/>
            <a:ext cx="2454232" cy="7526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049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DILANKA\Downloads\ikman-tagline-english-white-1800.png">
            <a:extLst>
              <a:ext uri="{FF2B5EF4-FFF2-40B4-BE49-F238E27FC236}">
                <a16:creationId xmlns:a16="http://schemas.microsoft.com/office/drawing/2014/main" id="{3AA2ADE0-2E4D-4160-BE6F-3849DC9582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567" y="1422400"/>
            <a:ext cx="10363200" cy="3143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828800" y="5734465"/>
            <a:ext cx="8534400" cy="5584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 i="0" baseline="0">
                <a:solidFill>
                  <a:srgbClr val="FFFFFF"/>
                </a:solidFill>
                <a:latin typeface="PFDinTextPro-Light"/>
                <a:cs typeface="PFDinTextPro-Light"/>
              </a:defRPr>
            </a:lvl1pPr>
            <a:lvl2pPr marL="60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C33AC-2B72-4BCF-8B24-91C6405AD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D74EA-1797-413B-982B-8E7513F13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375C0-93E0-4299-8B52-A0C477FD5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601D-6316-408E-BECA-434BBF562A05}" type="datetimeFigureOut">
              <a:rPr lang="en-IN" smtClean="0"/>
              <a:t>13-07-2020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CCE5A-BB27-4119-9DEA-A68F93A19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9BA97-8749-4B8E-A36A-3948FC84B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60DE-9555-465D-8907-43D15C438D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874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7A128-AECD-44D9-AEA3-4A6D8F03E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306DF2-8943-40A6-8337-4CA91CC28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B2A5A-51EE-4663-9616-6617A4393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601D-6316-408E-BECA-434BBF562A05}" type="datetimeFigureOut">
              <a:rPr lang="en-IN" smtClean="0"/>
              <a:t>13-07-2020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12211-1E83-4D34-88C8-5400C1AA0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9152D-C915-4BE8-823B-6E07885A4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60DE-9555-465D-8907-43D15C438D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9803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25DA0-3F2F-4E57-9A07-E14AF00DF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0A690-AF42-4C28-AF36-7210C4F6F5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1D2656-56B1-464A-B5ED-5A48AAE1AD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A0ED96-5EE7-4441-B9C0-1C090A19B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601D-6316-408E-BECA-434BBF562A05}" type="datetimeFigureOut">
              <a:rPr lang="en-IN" smtClean="0"/>
              <a:t>13-07-2020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3988E1-E461-4E99-B6AE-AEEAE7B9D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E8430-BCFB-49EE-87E0-1CAE5AD3E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60DE-9555-465D-8907-43D15C438D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8692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D9BE8-39B3-4EEE-8298-DF8C02FA4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3273D7-1BA7-4626-AA9D-CBF77940E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39D8-17EA-40B4-BCD8-35162507D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6B3DA0-7BB2-487D-9B67-BC7B2AACEA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970F5D-CF32-404D-9F70-FF7AD33326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D7823E-5457-46A3-906C-2D311DB12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601D-6316-408E-BECA-434BBF562A05}" type="datetimeFigureOut">
              <a:rPr lang="en-IN" smtClean="0"/>
              <a:t>13-07-2020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73A0CF-D5C3-4D8F-9C1F-E6750E980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3B3500-888E-4CB8-873E-99D06F58B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60DE-9555-465D-8907-43D15C438D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4674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C714B-15C4-47E6-B935-5F2D37D03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3FB64D-4981-45BA-8F63-A1CADBF1A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601D-6316-408E-BECA-434BBF562A05}" type="datetimeFigureOut">
              <a:rPr lang="en-IN" smtClean="0"/>
              <a:t>13-07-2020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4FB63E-CA04-43A6-995C-E2BCFC924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52B469-B30B-4FB6-9310-7B5DE51D5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60DE-9555-465D-8907-43D15C438D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07746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B0D0A1-6EB0-4F69-AFA2-993F50829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601D-6316-408E-BECA-434BBF562A05}" type="datetimeFigureOut">
              <a:rPr lang="en-IN" smtClean="0"/>
              <a:t>13-07-2020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A26435-A5AA-4A17-95D5-AC76CECDE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B4803F-D509-4C1C-BD4A-BDE639894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60DE-9555-465D-8907-43D15C438D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014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4F6F8-BC02-4A0D-A08E-6F1BF9061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469CE-5A38-4520-A212-A61D0D33E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629A0B-8149-4130-8C55-8389A665CD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50B854-3D7E-4BD1-B8ED-D649A7888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601D-6316-408E-BECA-434BBF562A05}" type="datetimeFigureOut">
              <a:rPr lang="en-IN" smtClean="0"/>
              <a:t>13-07-2020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BF1FBF-DC97-470B-8179-5ABD81AA7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B512F4-116F-442F-A59F-057B8DBF0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60DE-9555-465D-8907-43D15C438D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7956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A75F0-BA72-40CE-9EA3-3A64EE0BB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ED1CBE-DC1A-4F5A-9DEE-C458C3DCD2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8B7036-2355-4FEF-93B0-5274FA2B06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013336-7F23-4373-8EA9-F0D848FE1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601D-6316-408E-BECA-434BBF562A05}" type="datetimeFigureOut">
              <a:rPr lang="en-IN" smtClean="0"/>
              <a:t>13-07-2020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A23793-BACF-4AFA-80F4-82E255BE2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54D808-5C45-4829-90A9-28E0DB58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60DE-9555-465D-8907-43D15C438D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3787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AED327-3944-4035-BEBF-3B0579493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67AF7E-CB65-4D71-9591-7557EAC71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A92B2-8D5D-4256-BD73-3E86D98CD5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B601D-6316-408E-BECA-434BBF562A05}" type="datetimeFigureOut">
              <a:rPr lang="en-IN" smtClean="0"/>
              <a:t>13-07-2020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5EB2D-B3BE-423D-9449-3F88320FE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840C65-65B1-446B-8343-BC491B452A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860DE-9555-465D-8907-43D15C438D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9741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png"/><Relationship Id="rId5" Type="http://schemas.openxmlformats.org/officeDocument/2006/relationships/image" Target="../media/image32.wmf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ikman.lk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s://ikman.lk/en/ads/sri-lanka/vehicles/?demo" TargetMode="External"/><Relationship Id="rId3" Type="http://schemas.openxmlformats.org/officeDocument/2006/relationships/hyperlink" Target="http://ikmanservices.com/advertisments/microsite/fresh/site/index.html" TargetMode="External"/><Relationship Id="rId7" Type="http://schemas.openxmlformats.org/officeDocument/2006/relationships/hyperlink" Target="https://www.ikmanservices.com/advertisments/Slon/1025/RDB_B/Desktop/demo_preview.html" TargetMode="External"/><Relationship Id="rId12" Type="http://schemas.openxmlformats.org/officeDocument/2006/relationships/hyperlink" Target="https://banners.ikman.lk/advertisments/2020/fadna/11735/microsite/home/index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ikmanservices.com/advertisments/2020/Nestle_Lanka/1132/banner/DemoPreview.html" TargetMode="External"/><Relationship Id="rId11" Type="http://schemas.openxmlformats.org/officeDocument/2006/relationships/hyperlink" Target="http://www.codeartlove.com/clients/litro/2016/nov/smoke/sample-implementation.php" TargetMode="External"/><Relationship Id="rId5" Type="http://schemas.openxmlformats.org/officeDocument/2006/relationships/hyperlink" Target="http://www.codeartlove.com/clients/arpico/2015/october/aliens/abduction/" TargetMode="External"/><Relationship Id="rId10" Type="http://schemas.openxmlformats.org/officeDocument/2006/relationships/hyperlink" Target="https://www.ikmanservices.com/advertisments/TEST/Ishara/300x250/demo_preview.html" TargetMode="External"/><Relationship Id="rId4" Type="http://schemas.openxmlformats.org/officeDocument/2006/relationships/hyperlink" Target="http://ikmanservices.com/advertisments/2020/Araliya_Lands_and_Homes/1133/banner/DemoPreview.html" TargetMode="External"/><Relationship Id="rId9" Type="http://schemas.openxmlformats.org/officeDocument/2006/relationships/hyperlink" Target="http://ikmanservices.com/advertisments/banners/coke/newyear/preview.html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ikmanservices.com/demos/blue_mountain2/demo_preview.html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1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74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7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8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id="{ECCF0A59-6E5D-4F4E-95D2-FCFFE4262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5664200"/>
            <a:ext cx="6569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IN" altLang="en-US" dirty="0">
                <a:solidFill>
                  <a:schemeClr val="bg1"/>
                </a:solidFill>
                <a:latin typeface="PFDinTextPro-Light"/>
              </a:rPr>
              <a:t>IKMAN.LK O</a:t>
            </a:r>
            <a:r>
              <a:rPr lang="en-US" altLang="en-US" dirty="0">
                <a:solidFill>
                  <a:schemeClr val="bg1"/>
                </a:solidFill>
                <a:latin typeface="PFDinTextPro-Light"/>
              </a:rPr>
              <a:t>NLINE AD SOLUTIONS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8258FC-4D52-4414-AD0A-B102E0017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EDA43F-B3C5-48B5-A21C-8CA2C0452C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A5399D-68AE-43E0-99EB-1108420CF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7444" y="5890308"/>
            <a:ext cx="2768254" cy="9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54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84945B-545E-400A-A003-85F5DCF1B9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954253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3A134A6E-698A-446E-8D1C-6D2DA2AC4416}"/>
              </a:ext>
            </a:extLst>
          </p:cNvPr>
          <p:cNvGrpSpPr/>
          <p:nvPr/>
        </p:nvGrpSpPr>
        <p:grpSpPr>
          <a:xfrm>
            <a:off x="6763753" y="648727"/>
            <a:ext cx="5151521" cy="5203658"/>
            <a:chOff x="6751721" y="528411"/>
            <a:chExt cx="5151521" cy="5203658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223DFB0F-D1F9-403C-9D51-4D58010289C0}"/>
                </a:ext>
              </a:extLst>
            </p:cNvPr>
            <p:cNvSpPr/>
            <p:nvPr/>
          </p:nvSpPr>
          <p:spPr>
            <a:xfrm>
              <a:off x="6751721" y="528411"/>
              <a:ext cx="5129463" cy="520365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C9889CA-8142-46F7-AA38-CA941F7EF607}"/>
                </a:ext>
              </a:extLst>
            </p:cNvPr>
            <p:cNvSpPr txBox="1"/>
            <p:nvPr/>
          </p:nvSpPr>
          <p:spPr>
            <a:xfrm>
              <a:off x="7583906" y="940492"/>
              <a:ext cx="30159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3600" dirty="0">
                  <a:latin typeface="Segoe UI Semibold" panose="020B0702040204020203" pitchFamily="34" charset="0"/>
                  <a:ea typeface="Adobe Fan Heiti Std B" panose="020B0700000000000000" pitchFamily="34" charset="-128"/>
                  <a:cs typeface="Segoe UI Semibold" panose="020B0702040204020203" pitchFamily="34" charset="0"/>
                </a:rPr>
                <a:t>It’s a </a:t>
              </a:r>
              <a:endParaRPr lang="en-US" sz="3600" dirty="0">
                <a:latin typeface="Segoe UI Semibold" panose="020B0702040204020203" pitchFamily="34" charset="0"/>
                <a:ea typeface="Adobe Fan Heiti Std B" panose="020B0700000000000000" pitchFamily="34" charset="-128"/>
                <a:cs typeface="Segoe UI Semibold" panose="020B0702040204020203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E0F0892-53DF-4EAB-A901-2776FB963C8B}"/>
                </a:ext>
              </a:extLst>
            </p:cNvPr>
            <p:cNvSpPr txBox="1"/>
            <p:nvPr/>
          </p:nvSpPr>
          <p:spPr>
            <a:xfrm>
              <a:off x="7571875" y="1730566"/>
              <a:ext cx="34650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3600" dirty="0">
                  <a:latin typeface="Segoe UI Semibold" panose="020B0702040204020203" pitchFamily="34" charset="0"/>
                  <a:ea typeface="Adobe Fan Heiti Std B" panose="020B0700000000000000" pitchFamily="34" charset="-128"/>
                  <a:cs typeface="Segoe UI Semibold" panose="020B0702040204020203" pitchFamily="34" charset="0"/>
                </a:rPr>
                <a:t>Powerhouse of </a:t>
              </a:r>
              <a:endParaRPr lang="en-US" sz="3600" dirty="0">
                <a:latin typeface="Segoe UI Semibold" panose="020B0702040204020203" pitchFamily="34" charset="0"/>
                <a:ea typeface="Adobe Fan Heiti Std B" panose="020B0700000000000000" pitchFamily="34" charset="-128"/>
                <a:cs typeface="Segoe UI Semibold" panose="020B0702040204020203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FD2CE1C-E562-450D-8117-9CA5AC3E3D6A}"/>
                </a:ext>
              </a:extLst>
            </p:cNvPr>
            <p:cNvSpPr txBox="1"/>
            <p:nvPr/>
          </p:nvSpPr>
          <p:spPr>
            <a:xfrm>
              <a:off x="7571874" y="2376897"/>
              <a:ext cx="34650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5400" dirty="0">
                  <a:latin typeface="Segoe UI Semibold" panose="020B0702040204020203" pitchFamily="34" charset="0"/>
                  <a:ea typeface="Adobe Fan Heiti Std B" panose="020B0700000000000000" pitchFamily="34" charset="-128"/>
                  <a:cs typeface="Segoe UI Semibold" panose="020B0702040204020203" pitchFamily="34" charset="0"/>
                </a:rPr>
                <a:t>Data</a:t>
              </a:r>
              <a:endParaRPr lang="en-US" sz="5400" dirty="0">
                <a:latin typeface="Segoe UI Semibold" panose="020B0702040204020203" pitchFamily="34" charset="0"/>
                <a:ea typeface="Adobe Fan Heiti Std B" panose="020B0700000000000000" pitchFamily="34" charset="-128"/>
                <a:cs typeface="Segoe UI Semibold" panose="020B0702040204020203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C637723-9FA7-499A-BF1B-9DF69BE180D1}"/>
                </a:ext>
              </a:extLst>
            </p:cNvPr>
            <p:cNvSpPr txBox="1"/>
            <p:nvPr/>
          </p:nvSpPr>
          <p:spPr>
            <a:xfrm>
              <a:off x="7583906" y="3334777"/>
              <a:ext cx="34650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3600" dirty="0">
                  <a:latin typeface="Segoe UI Semibold" panose="020B0702040204020203" pitchFamily="34" charset="0"/>
                  <a:ea typeface="Adobe Fan Heiti Std B" panose="020B0700000000000000" pitchFamily="34" charset="-128"/>
                  <a:cs typeface="Segoe UI Semibold" panose="020B0702040204020203" pitchFamily="34" charset="0"/>
                </a:rPr>
                <a:t>Tracking the</a:t>
              </a:r>
              <a:endParaRPr lang="en-US" sz="3600" dirty="0">
                <a:latin typeface="Segoe UI Semibold" panose="020B0702040204020203" pitchFamily="34" charset="0"/>
                <a:ea typeface="Adobe Fan Heiti Std B" panose="020B0700000000000000" pitchFamily="34" charset="-128"/>
                <a:cs typeface="Segoe UI Semibold" panose="020B0702040204020203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C040501-1545-4BBF-840F-C70F866DB152}"/>
                </a:ext>
              </a:extLst>
            </p:cNvPr>
            <p:cNvSpPr txBox="1"/>
            <p:nvPr/>
          </p:nvSpPr>
          <p:spPr>
            <a:xfrm>
              <a:off x="6773779" y="4101422"/>
              <a:ext cx="51294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5400" dirty="0">
                  <a:latin typeface="Segoe UI Semibold" panose="020B0702040204020203" pitchFamily="34" charset="0"/>
                  <a:ea typeface="Adobe Fan Heiti Std B" panose="020B0700000000000000" pitchFamily="34" charset="-128"/>
                  <a:cs typeface="Segoe UI Semibold" panose="020B0702040204020203" pitchFamily="34" charset="0"/>
                </a:rPr>
                <a:t>User Behaviour </a:t>
              </a:r>
              <a:endParaRPr lang="en-US" sz="5400" dirty="0">
                <a:latin typeface="Segoe UI Semibold" panose="020B0702040204020203" pitchFamily="34" charset="0"/>
                <a:ea typeface="Adobe Fan Heiti Std B" panose="020B0700000000000000" pitchFamily="34" charset="-128"/>
                <a:cs typeface="Segoe UI Semibold" panose="020B0702040204020203" pitchFamily="34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D9FB7016-85B7-4D32-8D9A-1B83CBEFC6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2262" y="5926388"/>
            <a:ext cx="2768254" cy="9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2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99A81E5-CDFB-4F74-986B-8E4341FCF3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3F4A759-DB9E-4F6C-9735-DD6C9842D208}"/>
              </a:ext>
            </a:extLst>
          </p:cNvPr>
          <p:cNvSpPr/>
          <p:nvPr/>
        </p:nvSpPr>
        <p:spPr>
          <a:xfrm>
            <a:off x="1736293" y="4348899"/>
            <a:ext cx="7888705" cy="238878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0788430-97C6-4617-81D9-0D440BA5571E}"/>
              </a:ext>
            </a:extLst>
          </p:cNvPr>
          <p:cNvSpPr/>
          <p:nvPr/>
        </p:nvSpPr>
        <p:spPr>
          <a:xfrm>
            <a:off x="553613" y="438038"/>
            <a:ext cx="11273429" cy="9104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F5F691-E873-4E43-ADC3-43CC6972E405}"/>
              </a:ext>
            </a:extLst>
          </p:cNvPr>
          <p:cNvSpPr txBox="1"/>
          <p:nvPr/>
        </p:nvSpPr>
        <p:spPr>
          <a:xfrm>
            <a:off x="5071329" y="570107"/>
            <a:ext cx="2291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dirty="0">
                <a:latin typeface="Segoe UI Semibold" panose="020B0702040204020203" pitchFamily="34" charset="0"/>
                <a:ea typeface="Adobe Fan Heiti Std B" panose="020B0700000000000000" pitchFamily="34" charset="-128"/>
                <a:cs typeface="Segoe UI Semibold" panose="020B0702040204020203" pitchFamily="34" charset="0"/>
              </a:rPr>
              <a:t>We have </a:t>
            </a:r>
            <a:endParaRPr lang="en-US" sz="3600" dirty="0">
              <a:latin typeface="Segoe UI Semibold" panose="020B0702040204020203" pitchFamily="34" charset="0"/>
              <a:ea typeface="Adobe Fan Heiti Std B" panose="020B0700000000000000" pitchFamily="34" charset="-128"/>
              <a:cs typeface="Segoe UI Semibold" panose="020B0702040204020203" pitchFamily="34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AB157D8-60AD-464A-A8D2-B30BB00023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7909376"/>
              </p:ext>
            </p:extLst>
          </p:nvPr>
        </p:nvGraphicFramePr>
        <p:xfrm>
          <a:off x="2928005" y="1415466"/>
          <a:ext cx="2752641" cy="2691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8" name="Image" r:id="rId4" imgW="3453840" imgH="3377520" progId="Photoshop.Image.12">
                  <p:embed/>
                </p:oleObj>
              </mc:Choice>
              <mc:Fallback>
                <p:oleObj name="Image" r:id="rId4" imgW="3453840" imgH="3377520" progId="Photoshop.Image.12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AAE77AFD-9FCA-47AC-9B84-813085AC37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28005" y="1415466"/>
                        <a:ext cx="2752641" cy="26919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4D6945D-AABB-4F06-B292-0C3FBCC18CDA}"/>
              </a:ext>
            </a:extLst>
          </p:cNvPr>
          <p:cNvSpPr txBox="1"/>
          <p:nvPr/>
        </p:nvSpPr>
        <p:spPr>
          <a:xfrm>
            <a:off x="5680646" y="2284372"/>
            <a:ext cx="49673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dirty="0">
                <a:latin typeface="Segoe UI Semibold" panose="020B0702040204020203" pitchFamily="34" charset="0"/>
                <a:ea typeface="Adobe Fan Heiti Std B" panose="020B0700000000000000" pitchFamily="34" charset="-128"/>
                <a:cs typeface="Segoe UI Semibold" panose="020B0702040204020203" pitchFamily="34" charset="0"/>
              </a:rPr>
              <a:t>3.5M </a:t>
            </a:r>
          </a:p>
          <a:p>
            <a:pPr algn="ctr"/>
            <a:r>
              <a:rPr lang="en-IN" sz="2800" dirty="0">
                <a:latin typeface="Segoe UI Semibold" panose="020B0702040204020203" pitchFamily="34" charset="0"/>
                <a:ea typeface="Adobe Fan Heiti Std B" panose="020B0700000000000000" pitchFamily="34" charset="-128"/>
                <a:cs typeface="Segoe UI Semibold" panose="020B0702040204020203" pitchFamily="34" charset="0"/>
              </a:rPr>
              <a:t>Unique Visitors per month </a:t>
            </a:r>
            <a:endParaRPr lang="en-US" sz="2800" dirty="0">
              <a:latin typeface="Segoe UI Semibold" panose="020B0702040204020203" pitchFamily="34" charset="0"/>
              <a:ea typeface="Adobe Fan Heiti Std B" panose="020B0700000000000000" pitchFamily="34" charset="-128"/>
              <a:cs typeface="Segoe UI Semibold" panose="020B07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BF466E-54F4-45E5-88C1-ED5A2D71E2E3}"/>
              </a:ext>
            </a:extLst>
          </p:cNvPr>
          <p:cNvSpPr txBox="1"/>
          <p:nvPr/>
        </p:nvSpPr>
        <p:spPr>
          <a:xfrm>
            <a:off x="553613" y="4480970"/>
            <a:ext cx="106035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Making it the </a:t>
            </a:r>
          </a:p>
          <a:p>
            <a:pPr algn="ctr"/>
            <a:r>
              <a:rPr lang="en-IN" sz="4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largest Audience Pool </a:t>
            </a:r>
          </a:p>
          <a:p>
            <a:pPr algn="ctr"/>
            <a:r>
              <a:rPr lang="en-IN" sz="3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in the Country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337DFEA-4FAC-43B5-B216-CC41D79B23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7444" y="5890308"/>
            <a:ext cx="2768254" cy="9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589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49D0922-C6DC-447F-B4E5-20C66B30E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4CC88EF-7554-473E-9B24-D048371A1DD2}"/>
              </a:ext>
            </a:extLst>
          </p:cNvPr>
          <p:cNvSpPr/>
          <p:nvPr/>
        </p:nvSpPr>
        <p:spPr>
          <a:xfrm>
            <a:off x="2045368" y="4348899"/>
            <a:ext cx="7002380" cy="238878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0788430-97C6-4617-81D9-0D440BA5571E}"/>
              </a:ext>
            </a:extLst>
          </p:cNvPr>
          <p:cNvSpPr/>
          <p:nvPr/>
        </p:nvSpPr>
        <p:spPr>
          <a:xfrm>
            <a:off x="553613" y="438038"/>
            <a:ext cx="11273429" cy="9104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F5F691-E873-4E43-ADC3-43CC6972E405}"/>
              </a:ext>
            </a:extLst>
          </p:cNvPr>
          <p:cNvSpPr txBox="1"/>
          <p:nvPr/>
        </p:nvSpPr>
        <p:spPr>
          <a:xfrm>
            <a:off x="4493813" y="569826"/>
            <a:ext cx="2291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dirty="0">
                <a:latin typeface="Segoe UI Semibold" panose="020B0702040204020203" pitchFamily="34" charset="0"/>
                <a:ea typeface="Adobe Fan Heiti Std B" panose="020B0700000000000000" pitchFamily="34" charset="-128"/>
                <a:cs typeface="Segoe UI Semibold" panose="020B0702040204020203" pitchFamily="34" charset="0"/>
              </a:rPr>
              <a:t>And</a:t>
            </a:r>
            <a:endParaRPr lang="en-US" sz="3600" dirty="0">
              <a:latin typeface="Segoe UI Semibold" panose="020B0702040204020203" pitchFamily="34" charset="0"/>
              <a:ea typeface="Adobe Fan Heiti Std B" panose="020B0700000000000000" pitchFamily="34" charset="-128"/>
              <a:cs typeface="Segoe UI Semibold" panose="020B07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BF466E-54F4-45E5-88C1-ED5A2D71E2E3}"/>
              </a:ext>
            </a:extLst>
          </p:cNvPr>
          <p:cNvSpPr txBox="1"/>
          <p:nvPr/>
        </p:nvSpPr>
        <p:spPr>
          <a:xfrm>
            <a:off x="553613" y="4480970"/>
            <a:ext cx="1060351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Most important </a:t>
            </a:r>
          </a:p>
          <a:p>
            <a:pPr algn="ctr"/>
            <a:r>
              <a:rPr lang="en-IN" sz="4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Audience pool </a:t>
            </a:r>
          </a:p>
          <a:p>
            <a:pPr algn="ctr"/>
            <a:r>
              <a:rPr lang="en-IN" sz="3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for businesses</a:t>
            </a:r>
          </a:p>
          <a:p>
            <a:pPr algn="ctr"/>
            <a:endParaRPr lang="en-IN" sz="3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7" name="Picture 2" descr="Image result for server">
            <a:extLst>
              <a:ext uri="{FF2B5EF4-FFF2-40B4-BE49-F238E27FC236}">
                <a16:creationId xmlns:a16="http://schemas.microsoft.com/office/drawing/2014/main" id="{8BA42AA5-F928-458F-833F-01C57ACF9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1404" y="1701057"/>
            <a:ext cx="3115453" cy="254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209BB3-1DBD-410B-BEAA-104304E462A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448"/>
          <a:stretch/>
        </p:blipFill>
        <p:spPr>
          <a:xfrm>
            <a:off x="9240351" y="1452064"/>
            <a:ext cx="2682837" cy="39335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B59F6D-B792-4818-A17F-73972816A0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7444" y="5890308"/>
            <a:ext cx="2768254" cy="9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286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35CC6E0-7068-4C91-9836-D7A9749E7D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887F5B1-0895-481F-BDD2-FC54F505FC7A}"/>
              </a:ext>
            </a:extLst>
          </p:cNvPr>
          <p:cNvSpPr/>
          <p:nvPr/>
        </p:nvSpPr>
        <p:spPr>
          <a:xfrm>
            <a:off x="553613" y="438038"/>
            <a:ext cx="11273429" cy="9104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2BD707-9BDA-4553-9E7E-6467283B19A6}"/>
              </a:ext>
            </a:extLst>
          </p:cNvPr>
          <p:cNvSpPr txBox="1"/>
          <p:nvPr/>
        </p:nvSpPr>
        <p:spPr>
          <a:xfrm>
            <a:off x="364958" y="559939"/>
            <a:ext cx="10733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We know the people who are looking for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710AA7-A62B-4CD1-A881-66EE11AEDF6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485" y="1746936"/>
            <a:ext cx="10428269" cy="27729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CB8DE2-9070-4BFC-A4FC-62479FA05405}"/>
              </a:ext>
            </a:extLst>
          </p:cNvPr>
          <p:cNvSpPr txBox="1"/>
          <p:nvPr/>
        </p:nvSpPr>
        <p:spPr>
          <a:xfrm>
            <a:off x="3363197" y="5146194"/>
            <a:ext cx="5465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During these days ……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78F003-9A35-4E22-BF98-9DE91CFEED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7444" y="5890308"/>
            <a:ext cx="2768254" cy="9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508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015A528-DBD0-48B4-BA23-CD7F835B45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7321FE-1201-4B16-8B5E-BA4157E69F27}"/>
              </a:ext>
            </a:extLst>
          </p:cNvPr>
          <p:cNvSpPr txBox="1"/>
          <p:nvPr/>
        </p:nvSpPr>
        <p:spPr>
          <a:xfrm>
            <a:off x="1458463" y="1595021"/>
            <a:ext cx="1073353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What kind of product they are looking for</a:t>
            </a:r>
          </a:p>
          <a:p>
            <a:endParaRPr lang="en-US" sz="2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and which brand / model</a:t>
            </a:r>
          </a:p>
          <a:p>
            <a:endParaRPr lang="en-US" sz="2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the price range </a:t>
            </a:r>
          </a:p>
          <a:p>
            <a:endParaRPr lang="en-US" sz="2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from where </a:t>
            </a:r>
          </a:p>
          <a:p>
            <a:endParaRPr lang="en-US" sz="2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since when </a:t>
            </a:r>
          </a:p>
          <a:p>
            <a:endParaRPr lang="en-US" sz="2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US" sz="2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Etc</a:t>
            </a:r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…… </a:t>
            </a:r>
          </a:p>
          <a:p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4BDE11C-B18C-4F26-82C7-331E2B1364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2639769"/>
              </p:ext>
            </p:extLst>
          </p:nvPr>
        </p:nvGraphicFramePr>
        <p:xfrm>
          <a:off x="6525476" y="3352800"/>
          <a:ext cx="5297907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1" name="Image" r:id="rId4" imgW="6742800" imgH="2920320" progId="Photoshop.Image.12">
                  <p:embed/>
                </p:oleObj>
              </mc:Choice>
              <mc:Fallback>
                <p:oleObj name="Image" r:id="rId4" imgW="6742800" imgH="292032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25476" y="3352800"/>
                        <a:ext cx="5297907" cy="223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F29D7FB-7222-45B0-8971-C4F13208766E}"/>
              </a:ext>
            </a:extLst>
          </p:cNvPr>
          <p:cNvSpPr/>
          <p:nvPr/>
        </p:nvSpPr>
        <p:spPr>
          <a:xfrm>
            <a:off x="553613" y="438038"/>
            <a:ext cx="11273429" cy="9104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C03D46-7037-44C4-8FEE-3A358DCD11A8}"/>
              </a:ext>
            </a:extLst>
          </p:cNvPr>
          <p:cNvSpPr txBox="1"/>
          <p:nvPr/>
        </p:nvSpPr>
        <p:spPr>
          <a:xfrm>
            <a:off x="4493813" y="569826"/>
            <a:ext cx="2291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dirty="0">
                <a:latin typeface="Segoe UI Semibold" panose="020B0702040204020203" pitchFamily="34" charset="0"/>
                <a:ea typeface="Adobe Fan Heiti Std B" panose="020B0700000000000000" pitchFamily="34" charset="-128"/>
                <a:cs typeface="Segoe UI Semibold" panose="020B0702040204020203" pitchFamily="34" charset="0"/>
              </a:rPr>
              <a:t>And</a:t>
            </a:r>
            <a:endParaRPr lang="en-US" sz="3600" dirty="0">
              <a:latin typeface="Segoe UI Semibold" panose="020B0702040204020203" pitchFamily="34" charset="0"/>
              <a:ea typeface="Adobe Fan Heiti Std B" panose="020B0700000000000000" pitchFamily="34" charset="-128"/>
              <a:cs typeface="Segoe UI Semibold" panose="020B07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7B9D78-F702-4114-BF26-3C8994DC35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7444" y="5890308"/>
            <a:ext cx="2768254" cy="9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959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E4A089D-A577-48D4-BCB2-69A15E8A35CC}"/>
              </a:ext>
            </a:extLst>
          </p:cNvPr>
          <p:cNvSpPr/>
          <p:nvPr/>
        </p:nvSpPr>
        <p:spPr>
          <a:xfrm>
            <a:off x="695906" y="283588"/>
            <a:ext cx="10800187" cy="82231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eo Ui Sem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510C6E-FD0E-472B-9DDF-5EF219E4CF9E}"/>
              </a:ext>
            </a:extLst>
          </p:cNvPr>
          <p:cNvSpPr txBox="1"/>
          <p:nvPr/>
        </p:nvSpPr>
        <p:spPr>
          <a:xfrm>
            <a:off x="4509378" y="334147"/>
            <a:ext cx="3845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>
                <a:latin typeface="Segeo Ui Semi"/>
                <a:ea typeface="Adobe Fan Heiti Std B" panose="020B0700000000000000" pitchFamily="34" charset="-128"/>
                <a:cs typeface="Segoe UI Semibold" panose="020B0702040204020203" pitchFamily="34" charset="0"/>
              </a:rPr>
              <a:t>And deliver the </a:t>
            </a:r>
            <a:endParaRPr lang="en-US" sz="3600" b="1" dirty="0">
              <a:latin typeface="Segeo Ui Semi"/>
              <a:ea typeface="Adobe Fan Heiti Std B" panose="020B0700000000000000" pitchFamily="34" charset="-128"/>
              <a:cs typeface="Segoe UI Semibold" panose="020B0702040204020203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6F7E00D-10BF-490D-98A3-4106EC0406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7444" y="5890308"/>
            <a:ext cx="2768254" cy="97777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5AEA8A7-7E67-4DA9-9CB3-A2DB28216865}"/>
              </a:ext>
            </a:extLst>
          </p:cNvPr>
          <p:cNvGrpSpPr/>
          <p:nvPr/>
        </p:nvGrpSpPr>
        <p:grpSpPr>
          <a:xfrm>
            <a:off x="2946250" y="1150804"/>
            <a:ext cx="6089466" cy="4824275"/>
            <a:chOff x="2188260" y="1356905"/>
            <a:chExt cx="7365099" cy="539493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8CAAA8F-725C-41EA-B8C3-7F5F9644E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8260" y="1356905"/>
              <a:ext cx="7365099" cy="5394936"/>
            </a:xfrm>
            <a:prstGeom prst="rect">
              <a:avLst/>
            </a:prstGeom>
          </p:spPr>
        </p:pic>
        <p:sp>
          <p:nvSpPr>
            <p:cNvPr id="8" name="Text Placeholder 2">
              <a:extLst>
                <a:ext uri="{FF2B5EF4-FFF2-40B4-BE49-F238E27FC236}">
                  <a16:creationId xmlns:a16="http://schemas.microsoft.com/office/drawing/2014/main" id="{DDC8DD5B-0901-46B1-8221-B4AAD5D890D2}"/>
                </a:ext>
              </a:extLst>
            </p:cNvPr>
            <p:cNvSpPr txBox="1">
              <a:spLocks/>
            </p:cNvSpPr>
            <p:nvPr/>
          </p:nvSpPr>
          <p:spPr>
            <a:xfrm>
              <a:off x="5062055" y="2303018"/>
              <a:ext cx="2962239" cy="43817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b="0" i="0" kern="1200" baseline="0">
                  <a:solidFill>
                    <a:srgbClr val="009877"/>
                  </a:solidFill>
                  <a:latin typeface="PFDinTextPro-Bold"/>
                  <a:ea typeface="+mn-ea"/>
                  <a:cs typeface="PFDinTextPro-Bold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1" dirty="0">
                  <a:solidFill>
                    <a:schemeClr val="bg1"/>
                  </a:solidFill>
                </a:rPr>
                <a:t>Right Message</a:t>
              </a:r>
              <a:endParaRPr lang="en-IN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 Placeholder 2">
              <a:extLst>
                <a:ext uri="{FF2B5EF4-FFF2-40B4-BE49-F238E27FC236}">
                  <a16:creationId xmlns:a16="http://schemas.microsoft.com/office/drawing/2014/main" id="{24D25102-D52F-42C3-ADE6-A79079F95E70}"/>
                </a:ext>
              </a:extLst>
            </p:cNvPr>
            <p:cNvSpPr txBox="1">
              <a:spLocks/>
            </p:cNvSpPr>
            <p:nvPr/>
          </p:nvSpPr>
          <p:spPr>
            <a:xfrm>
              <a:off x="5796615" y="3176717"/>
              <a:ext cx="1021680" cy="43817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b="0" i="0" kern="1200" baseline="0">
                  <a:solidFill>
                    <a:srgbClr val="009877"/>
                  </a:solidFill>
                  <a:latin typeface="PFDinTextPro-Bold"/>
                  <a:ea typeface="+mn-ea"/>
                  <a:cs typeface="PFDinTextPro-Bold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solidFill>
                    <a:srgbClr val="00B050"/>
                  </a:solidFill>
                </a:rPr>
                <a:t>To the</a:t>
              </a:r>
              <a:endParaRPr lang="en-IN" b="1" dirty="0">
                <a:solidFill>
                  <a:srgbClr val="00B050"/>
                </a:solidFill>
              </a:endParaRP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B2A7EF8E-7B89-424C-90DC-3F060A276A7E}"/>
                </a:ext>
              </a:extLst>
            </p:cNvPr>
            <p:cNvSpPr txBox="1">
              <a:spLocks/>
            </p:cNvSpPr>
            <p:nvPr/>
          </p:nvSpPr>
          <p:spPr>
            <a:xfrm>
              <a:off x="5062056" y="3927333"/>
              <a:ext cx="2962239" cy="43817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b="0" i="0" kern="1200" baseline="0">
                  <a:solidFill>
                    <a:srgbClr val="009877"/>
                  </a:solidFill>
                  <a:latin typeface="PFDinTextPro-Bold"/>
                  <a:ea typeface="+mn-ea"/>
                  <a:cs typeface="PFDinTextPro-Bold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1" dirty="0">
                  <a:solidFill>
                    <a:schemeClr val="bg1"/>
                  </a:solidFill>
                </a:rPr>
                <a:t>Right Person</a:t>
              </a:r>
              <a:endParaRPr lang="en-IN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 Placeholder 2">
              <a:extLst>
                <a:ext uri="{FF2B5EF4-FFF2-40B4-BE49-F238E27FC236}">
                  <a16:creationId xmlns:a16="http://schemas.microsoft.com/office/drawing/2014/main" id="{9BF3CAC3-424D-4CC8-9D4D-DBDCAFC902F6}"/>
                </a:ext>
              </a:extLst>
            </p:cNvPr>
            <p:cNvSpPr txBox="1">
              <a:spLocks/>
            </p:cNvSpPr>
            <p:nvPr/>
          </p:nvSpPr>
          <p:spPr>
            <a:xfrm>
              <a:off x="5062055" y="5334515"/>
              <a:ext cx="2962239" cy="43817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b="0" i="0" kern="1200" baseline="0">
                  <a:solidFill>
                    <a:srgbClr val="009877"/>
                  </a:solidFill>
                  <a:latin typeface="PFDinTextPro-Bold"/>
                  <a:ea typeface="+mn-ea"/>
                  <a:cs typeface="PFDinTextPro-Bold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b="1" dirty="0">
                  <a:solidFill>
                    <a:schemeClr val="bg1"/>
                  </a:solidFill>
                </a:rPr>
                <a:t>Right Time</a:t>
              </a:r>
              <a:endParaRPr lang="en-IN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Text Placeholder 2">
              <a:extLst>
                <a:ext uri="{FF2B5EF4-FFF2-40B4-BE49-F238E27FC236}">
                  <a16:creationId xmlns:a16="http://schemas.microsoft.com/office/drawing/2014/main" id="{D6C1FEB6-3957-44A6-BBAD-1ADC4BE42A22}"/>
                </a:ext>
              </a:extLst>
            </p:cNvPr>
            <p:cNvSpPr txBox="1">
              <a:spLocks/>
            </p:cNvSpPr>
            <p:nvPr/>
          </p:nvSpPr>
          <p:spPr>
            <a:xfrm>
              <a:off x="5943002" y="4729993"/>
              <a:ext cx="1021680" cy="43817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b="0" i="0" kern="1200" baseline="0">
                  <a:solidFill>
                    <a:srgbClr val="009877"/>
                  </a:solidFill>
                  <a:latin typeface="PFDinTextPro-Bold"/>
                  <a:ea typeface="+mn-ea"/>
                  <a:cs typeface="PFDinTextPro-Bold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b="1" dirty="0">
                  <a:solidFill>
                    <a:srgbClr val="00B050"/>
                  </a:solidFill>
                </a:rPr>
                <a:t>At the</a:t>
              </a:r>
              <a:endParaRPr lang="en-IN" sz="18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61111F4-C6DC-477F-8AC9-4779089566EA}"/>
              </a:ext>
            </a:extLst>
          </p:cNvPr>
          <p:cNvSpPr/>
          <p:nvPr/>
        </p:nvSpPr>
        <p:spPr>
          <a:xfrm>
            <a:off x="2839453" y="5843320"/>
            <a:ext cx="6406297" cy="82231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eo Ui Sem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08173E-872B-415C-B290-3E16B4C58970}"/>
              </a:ext>
            </a:extLst>
          </p:cNvPr>
          <p:cNvSpPr txBox="1"/>
          <p:nvPr/>
        </p:nvSpPr>
        <p:spPr>
          <a:xfrm>
            <a:off x="3559860" y="5966009"/>
            <a:ext cx="5175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latin typeface="Segeo Ui Semi"/>
                <a:ea typeface="Adobe Fan Heiti Std B" panose="020B0700000000000000" pitchFamily="34" charset="-128"/>
                <a:cs typeface="Segoe UI Semibold" panose="020B0702040204020203" pitchFamily="34" charset="0"/>
              </a:rPr>
              <a:t>Via a display banner on ikman.lk</a:t>
            </a:r>
            <a:endParaRPr lang="en-US" sz="2800" b="1" dirty="0">
              <a:latin typeface="Segeo Ui Semi"/>
              <a:ea typeface="Adobe Fan Heiti Std B" panose="020B0700000000000000" pitchFamily="34" charset="-128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349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E4A089D-A577-48D4-BCB2-69A15E8A35CC}"/>
              </a:ext>
            </a:extLst>
          </p:cNvPr>
          <p:cNvSpPr/>
          <p:nvPr/>
        </p:nvSpPr>
        <p:spPr>
          <a:xfrm>
            <a:off x="695906" y="283587"/>
            <a:ext cx="10800187" cy="9104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eo Ui Sem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510C6E-FD0E-472B-9DDF-5EF219E4CF9E}"/>
              </a:ext>
            </a:extLst>
          </p:cNvPr>
          <p:cNvSpPr txBox="1"/>
          <p:nvPr/>
        </p:nvSpPr>
        <p:spPr>
          <a:xfrm>
            <a:off x="1436770" y="446434"/>
            <a:ext cx="9816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latin typeface="Segeo Ui Semi"/>
                <a:ea typeface="Adobe Fan Heiti Std B" panose="020B0700000000000000" pitchFamily="34" charset="-128"/>
                <a:cs typeface="Segoe UI Semibold" panose="020B0702040204020203" pitchFamily="34" charset="0"/>
              </a:rPr>
              <a:t>And follow up the </a:t>
            </a:r>
            <a:r>
              <a:rPr lang="en-IN" sz="3200" b="1" u="sng" dirty="0">
                <a:latin typeface="Segeo Ui Semi"/>
                <a:ea typeface="Adobe Fan Heiti Std B" panose="020B0700000000000000" pitchFamily="34" charset="-128"/>
                <a:cs typeface="Segoe UI Semibold" panose="020B0702040204020203" pitchFamily="34" charset="0"/>
              </a:rPr>
              <a:t>same user </a:t>
            </a:r>
            <a:r>
              <a:rPr lang="en-IN" sz="3200" b="1" dirty="0">
                <a:latin typeface="Segeo Ui Semi"/>
                <a:ea typeface="Adobe Fan Heiti Std B" panose="020B0700000000000000" pitchFamily="34" charset="-128"/>
                <a:cs typeface="Segoe UI Semibold" panose="020B0702040204020203" pitchFamily="34" charset="0"/>
              </a:rPr>
              <a:t>in their digital journey</a:t>
            </a:r>
            <a:endParaRPr lang="en-US" sz="3200" b="1" dirty="0">
              <a:latin typeface="Segeo Ui Semi"/>
              <a:ea typeface="Adobe Fan Heiti Std B" panose="020B0700000000000000" pitchFamily="34" charset="-128"/>
              <a:cs typeface="Segoe UI Semibold" panose="020B0702040204020203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6F7E00D-10BF-490D-98A3-4106EC0406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7444" y="5890308"/>
            <a:ext cx="2768254" cy="977778"/>
          </a:xfrm>
          <a:prstGeom prst="rect">
            <a:avLst/>
          </a:prstGeom>
        </p:spPr>
      </p:pic>
      <p:pic>
        <p:nvPicPr>
          <p:cNvPr id="7" name="Picture 2" descr="Image result for facebook logo">
            <a:extLst>
              <a:ext uri="{FF2B5EF4-FFF2-40B4-BE49-F238E27FC236}">
                <a16:creationId xmlns:a16="http://schemas.microsoft.com/office/drawing/2014/main" id="{150FCBE9-8BFC-45ED-BF54-1B555826DB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039" t="5066" r="2000" b="9110"/>
          <a:stretch/>
        </p:blipFill>
        <p:spPr bwMode="auto">
          <a:xfrm>
            <a:off x="2805544" y="1671805"/>
            <a:ext cx="1712269" cy="175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facebook lead ads">
            <a:extLst>
              <a:ext uri="{FF2B5EF4-FFF2-40B4-BE49-F238E27FC236}">
                <a16:creationId xmlns:a16="http://schemas.microsoft.com/office/drawing/2014/main" id="{134A84E7-7F0C-42EF-9FEC-A2BC3A6775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96" t="13644" r="4239" b="15416"/>
          <a:stretch/>
        </p:blipFill>
        <p:spPr bwMode="auto">
          <a:xfrm>
            <a:off x="2054512" y="4175810"/>
            <a:ext cx="3214335" cy="169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Image result for google display network">
            <a:extLst>
              <a:ext uri="{FF2B5EF4-FFF2-40B4-BE49-F238E27FC236}">
                <a16:creationId xmlns:a16="http://schemas.microsoft.com/office/drawing/2014/main" id="{A63C6839-4041-4689-A59C-1A2BD8B37D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013" t="5195" r="21992" b="15679"/>
          <a:stretch/>
        </p:blipFill>
        <p:spPr bwMode="auto">
          <a:xfrm>
            <a:off x="6498416" y="1831003"/>
            <a:ext cx="2888040" cy="140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Related image">
            <a:extLst>
              <a:ext uri="{FF2B5EF4-FFF2-40B4-BE49-F238E27FC236}">
                <a16:creationId xmlns:a16="http://schemas.microsoft.com/office/drawing/2014/main" id="{CEA8432B-5410-44CC-8F02-06A0810658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44" t="12048" r="6500" b="18472"/>
          <a:stretch/>
        </p:blipFill>
        <p:spPr bwMode="auto">
          <a:xfrm>
            <a:off x="6859574" y="4014115"/>
            <a:ext cx="2362480" cy="202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62FF0BD-68D3-4FED-9384-0043A31E1629}"/>
              </a:ext>
            </a:extLst>
          </p:cNvPr>
          <p:cNvSpPr txBox="1"/>
          <p:nvPr/>
        </p:nvSpPr>
        <p:spPr>
          <a:xfrm>
            <a:off x="3480437" y="6151412"/>
            <a:ext cx="12111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/>
              <a:t>Get the lead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6A79E5-6FD9-4022-B954-024C6E07459B}"/>
              </a:ext>
            </a:extLst>
          </p:cNvPr>
          <p:cNvSpPr txBox="1"/>
          <p:nvPr/>
        </p:nvSpPr>
        <p:spPr>
          <a:xfrm>
            <a:off x="7327902" y="6186744"/>
            <a:ext cx="12111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/>
              <a:t>Get the lead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FB392EA-1A02-4D24-9CCC-A747E233F0BE}"/>
              </a:ext>
            </a:extLst>
          </p:cNvPr>
          <p:cNvCxnSpPr/>
          <p:nvPr/>
        </p:nvCxnSpPr>
        <p:spPr>
          <a:xfrm>
            <a:off x="5955632" y="2069432"/>
            <a:ext cx="0" cy="3308684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402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E4A089D-A577-48D4-BCB2-69A15E8A35CC}"/>
              </a:ext>
            </a:extLst>
          </p:cNvPr>
          <p:cNvSpPr/>
          <p:nvPr/>
        </p:nvSpPr>
        <p:spPr>
          <a:xfrm>
            <a:off x="695906" y="283588"/>
            <a:ext cx="10800187" cy="82231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eo Ui Sem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510C6E-FD0E-472B-9DDF-5EF219E4CF9E}"/>
              </a:ext>
            </a:extLst>
          </p:cNvPr>
          <p:cNvSpPr txBox="1"/>
          <p:nvPr/>
        </p:nvSpPr>
        <p:spPr>
          <a:xfrm>
            <a:off x="818147" y="334147"/>
            <a:ext cx="7536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>
                <a:latin typeface="Segeo Ui Semi"/>
                <a:ea typeface="Adobe Fan Heiti Std B" panose="020B0700000000000000" pitchFamily="34" charset="-128"/>
                <a:cs typeface="Segoe UI Semibold" panose="020B0702040204020203" pitchFamily="34" charset="0"/>
              </a:rPr>
              <a:t>Who else can do this ? </a:t>
            </a:r>
            <a:endParaRPr lang="en-US" sz="3600" b="1" dirty="0">
              <a:latin typeface="Segeo Ui Semi"/>
              <a:ea typeface="Adobe Fan Heiti Std B" panose="020B0700000000000000" pitchFamily="34" charset="-128"/>
              <a:cs typeface="Segoe UI Semibold" panose="020B0702040204020203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6F7E00D-10BF-490D-98A3-4106EC0406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7444" y="5890308"/>
            <a:ext cx="2768254" cy="9777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E566172-EC05-4C26-AB5A-908F8D837B52}"/>
              </a:ext>
            </a:extLst>
          </p:cNvPr>
          <p:cNvSpPr txBox="1"/>
          <p:nvPr/>
        </p:nvSpPr>
        <p:spPr>
          <a:xfrm>
            <a:off x="816485" y="1856402"/>
            <a:ext cx="3603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Another site ?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8E9599-5C72-4413-B40C-A21156A6376F}"/>
              </a:ext>
            </a:extLst>
          </p:cNvPr>
          <p:cNvSpPr txBox="1"/>
          <p:nvPr/>
        </p:nvSpPr>
        <p:spPr>
          <a:xfrm>
            <a:off x="2722817" y="1856401"/>
            <a:ext cx="3603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NO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80EF4E-4647-4069-87A4-769F3DC762D3}"/>
              </a:ext>
            </a:extLst>
          </p:cNvPr>
          <p:cNvSpPr txBox="1"/>
          <p:nvPr/>
        </p:nvSpPr>
        <p:spPr>
          <a:xfrm>
            <a:off x="1006985" y="3786807"/>
            <a:ext cx="3603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Agency 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7D4644-D621-4AAB-AD59-19A0915682B7}"/>
              </a:ext>
            </a:extLst>
          </p:cNvPr>
          <p:cNvSpPr txBox="1"/>
          <p:nvPr/>
        </p:nvSpPr>
        <p:spPr>
          <a:xfrm>
            <a:off x="2913317" y="3786806"/>
            <a:ext cx="3603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NO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FA974B6-8D91-4871-B91E-B6F22EF6E108}"/>
              </a:ext>
            </a:extLst>
          </p:cNvPr>
          <p:cNvGrpSpPr/>
          <p:nvPr/>
        </p:nvGrpSpPr>
        <p:grpSpPr>
          <a:xfrm>
            <a:off x="1662308" y="2013696"/>
            <a:ext cx="9415268" cy="1580718"/>
            <a:chOff x="1662308" y="2013696"/>
            <a:chExt cx="9415268" cy="158071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7C72C68-F219-4AE2-A1CD-A0F2E920F88B}"/>
                </a:ext>
              </a:extLst>
            </p:cNvPr>
            <p:cNvSpPr txBox="1"/>
            <p:nvPr/>
          </p:nvSpPr>
          <p:spPr>
            <a:xfrm>
              <a:off x="1662308" y="2486419"/>
              <a:ext cx="36031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Segoe UI" panose="020B0502040204020203" pitchFamily="34" charset="0"/>
                  <a:cs typeface="Segoe UI" panose="020B0502040204020203" pitchFamily="34" charset="0"/>
                </a:rPr>
                <a:t>Why ?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020D658-0468-413B-84DB-24439B8AEDC8}"/>
                </a:ext>
              </a:extLst>
            </p:cNvPr>
            <p:cNvSpPr txBox="1"/>
            <p:nvPr/>
          </p:nvSpPr>
          <p:spPr>
            <a:xfrm>
              <a:off x="4350261" y="2578751"/>
              <a:ext cx="440074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Segoe UI" panose="020B0502040204020203" pitchFamily="34" charset="0"/>
                  <a:cs typeface="Segoe UI" panose="020B0502040204020203" pitchFamily="34" charset="0"/>
                </a:rPr>
                <a:t>No one in SL market has a target specific cookie pool / database like ikman.lk</a:t>
              </a:r>
            </a:p>
          </p:txBody>
        </p:sp>
        <p:pic>
          <p:nvPicPr>
            <p:cNvPr id="25" name="Picture 4" descr="Image result for web sites">
              <a:extLst>
                <a:ext uri="{FF2B5EF4-FFF2-40B4-BE49-F238E27FC236}">
                  <a16:creationId xmlns:a16="http://schemas.microsoft.com/office/drawing/2014/main" id="{5AAF0C39-5111-4145-A12D-7292B9DA09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4198" y="2013696"/>
              <a:ext cx="1853378" cy="11301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FBB632E-5F4B-49CC-9906-C55DDB7A5C03}"/>
              </a:ext>
            </a:extLst>
          </p:cNvPr>
          <p:cNvGrpSpPr/>
          <p:nvPr/>
        </p:nvGrpSpPr>
        <p:grpSpPr>
          <a:xfrm>
            <a:off x="1852808" y="3781756"/>
            <a:ext cx="9013885" cy="1418618"/>
            <a:chOff x="1852808" y="3781756"/>
            <a:chExt cx="9013885" cy="141861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92CF2AD-D93D-48FB-9D9B-B6518E045A7E}"/>
                </a:ext>
              </a:extLst>
            </p:cNvPr>
            <p:cNvSpPr txBox="1"/>
            <p:nvPr/>
          </p:nvSpPr>
          <p:spPr>
            <a:xfrm>
              <a:off x="1852808" y="4371581"/>
              <a:ext cx="36031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Segoe UI" panose="020B0502040204020203" pitchFamily="34" charset="0"/>
                  <a:cs typeface="Segoe UI" panose="020B0502040204020203" pitchFamily="34" charset="0"/>
                </a:rPr>
                <a:t>Why ?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B0B37E6-C26F-4DD9-A0B3-99F09A55A885}"/>
                </a:ext>
              </a:extLst>
            </p:cNvPr>
            <p:cNvSpPr txBox="1"/>
            <p:nvPr/>
          </p:nvSpPr>
          <p:spPr>
            <a:xfrm>
              <a:off x="4350260" y="4492488"/>
              <a:ext cx="42889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Segoe UI" panose="020B0502040204020203" pitchFamily="34" charset="0"/>
                  <a:cs typeface="Segoe UI" panose="020B0502040204020203" pitchFamily="34" charset="0"/>
                </a:rPr>
                <a:t>They do not have a property or a cookie pool / database like ikman.lk</a:t>
              </a:r>
            </a:p>
          </p:txBody>
        </p:sp>
        <p:pic>
          <p:nvPicPr>
            <p:cNvPr id="29" name="Picture 6" descr="Image result for media agency">
              <a:extLst>
                <a:ext uri="{FF2B5EF4-FFF2-40B4-BE49-F238E27FC236}">
                  <a16:creationId xmlns:a16="http://schemas.microsoft.com/office/drawing/2014/main" id="{882FB652-F65A-45AF-B4EB-EC1A31845E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4118" y="3781756"/>
              <a:ext cx="1552575" cy="1035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4577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4CA08E-7C29-46DE-B8F7-34DE3B6371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1C00CE4D-AD47-4D55-A4AD-9B3BEDAA0A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7277979"/>
              </p:ext>
            </p:extLst>
          </p:nvPr>
        </p:nvGraphicFramePr>
        <p:xfrm>
          <a:off x="1651334" y="1297926"/>
          <a:ext cx="8889332" cy="4827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1" name="Image" r:id="rId4" imgW="15568200" imgH="8406000" progId="Photoshop.Image.12">
                  <p:embed/>
                </p:oleObj>
              </mc:Choice>
              <mc:Fallback>
                <p:oleObj name="Image" r:id="rId4" imgW="15568200" imgH="840600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51334" y="1297926"/>
                        <a:ext cx="8889332" cy="48270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5877FDB-5A7D-41FF-8677-46B53AE2ACFB}"/>
              </a:ext>
            </a:extLst>
          </p:cNvPr>
          <p:cNvSpPr/>
          <p:nvPr/>
        </p:nvSpPr>
        <p:spPr>
          <a:xfrm>
            <a:off x="545592" y="388019"/>
            <a:ext cx="10800187" cy="9104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4303D4-841A-456A-ACE4-E08F69DEC63D}"/>
              </a:ext>
            </a:extLst>
          </p:cNvPr>
          <p:cNvSpPr txBox="1"/>
          <p:nvPr/>
        </p:nvSpPr>
        <p:spPr>
          <a:xfrm>
            <a:off x="902368" y="519807"/>
            <a:ext cx="5839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>
                <a:latin typeface="Segoe UI Semibold" panose="020B0702040204020203" pitchFamily="34" charset="0"/>
                <a:ea typeface="Adobe Fan Heiti Std B" panose="020B0700000000000000" pitchFamily="34" charset="-128"/>
                <a:cs typeface="Segoe UI Semibold" panose="020B0702040204020203" pitchFamily="34" charset="0"/>
              </a:rPr>
              <a:t>User Classification</a:t>
            </a:r>
            <a:endParaRPr lang="en-US" sz="3600" dirty="0">
              <a:latin typeface="Segoe UI Semibold" panose="020B0702040204020203" pitchFamily="34" charset="0"/>
              <a:ea typeface="Adobe Fan Heiti Std B" panose="020B0700000000000000" pitchFamily="34" charset="-128"/>
              <a:cs typeface="Segoe UI Semibold" panose="020B07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BDF57B-BB1E-4701-9A03-3696FED99C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7444" y="5890308"/>
            <a:ext cx="2768254" cy="9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979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8AF4980-30CB-4E73-BE2F-2CA938AE3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6918C7-B3A0-4CA2-A8C0-4B6AAE35242F}"/>
              </a:ext>
            </a:extLst>
          </p:cNvPr>
          <p:cNvSpPr txBox="1"/>
          <p:nvPr/>
        </p:nvSpPr>
        <p:spPr>
          <a:xfrm>
            <a:off x="4663050" y="1574231"/>
            <a:ext cx="3561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latin typeface="Segoe UI Semibold" panose="020B0702040204020203" pitchFamily="34" charset="0"/>
                <a:ea typeface="Adobe Fan Heiti Std B" panose="020B0700000000000000" pitchFamily="34" charset="-128"/>
                <a:cs typeface="Segoe UI Semibold" panose="020B0702040204020203" pitchFamily="34" charset="0"/>
              </a:rPr>
              <a:t>Who are we </a:t>
            </a:r>
            <a:endParaRPr lang="en-US" sz="2800" dirty="0">
              <a:latin typeface="Segoe UI Semibold" panose="020B0702040204020203" pitchFamily="34" charset="0"/>
              <a:ea typeface="Adobe Fan Heiti Std B" panose="020B0700000000000000" pitchFamily="34" charset="-128"/>
              <a:cs typeface="Segoe UI Semibold" panose="020B07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A793E0-CED1-4631-9417-35172DE95C55}"/>
              </a:ext>
            </a:extLst>
          </p:cNvPr>
          <p:cNvSpPr txBox="1"/>
          <p:nvPr/>
        </p:nvSpPr>
        <p:spPr>
          <a:xfrm>
            <a:off x="557463" y="2668989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Segoe UI Semibold" panose="020B0702040204020203" pitchFamily="34" charset="0"/>
                <a:ea typeface="Adobe Fan Heiti Std B" panose="020B0700000000000000" pitchFamily="34" charset="-128"/>
                <a:cs typeface="Segoe UI Semibold" panose="020B0702040204020203" pitchFamily="34" charset="0"/>
              </a:rPr>
              <a:t>- Ikman.lk is a classifieds website which facilitates buyers and sellers to buy and sell almost anything</a:t>
            </a:r>
            <a:endParaRPr lang="en-US" dirty="0">
              <a:latin typeface="Segoe UI Semibold" panose="020B0702040204020203" pitchFamily="34" charset="0"/>
              <a:ea typeface="Adobe Fan Heiti Std B" panose="020B0700000000000000" pitchFamily="34" charset="-128"/>
              <a:cs typeface="Segoe UI Semibold" panose="020B07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8F956A-1197-4B26-B745-0BB3B4E2CEEF}"/>
              </a:ext>
            </a:extLst>
          </p:cNvPr>
          <p:cNvSpPr txBox="1"/>
          <p:nvPr/>
        </p:nvSpPr>
        <p:spPr>
          <a:xfrm>
            <a:off x="557463" y="3550589"/>
            <a:ext cx="11522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Segoe UI Semibold" panose="020B0702040204020203" pitchFamily="34" charset="0"/>
                <a:ea typeface="Adobe Fan Heiti Std B" panose="020B0700000000000000" pitchFamily="34" charset="-128"/>
                <a:cs typeface="Segoe UI Semibold" panose="020B0702040204020203" pitchFamily="34" charset="0"/>
              </a:rPr>
              <a:t>- Ikman.lk is Sri Lanka’s largest marketplace</a:t>
            </a:r>
            <a:endParaRPr lang="en-US" dirty="0">
              <a:latin typeface="Segoe UI Semibold" panose="020B0702040204020203" pitchFamily="34" charset="0"/>
              <a:ea typeface="Adobe Fan Heiti Std B" panose="020B0700000000000000" pitchFamily="34" charset="-128"/>
              <a:cs typeface="Segoe UI Semibold" panose="020B07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661EF1-F248-4178-A6C2-9378E34733CA}"/>
              </a:ext>
            </a:extLst>
          </p:cNvPr>
          <p:cNvSpPr txBox="1"/>
          <p:nvPr/>
        </p:nvSpPr>
        <p:spPr>
          <a:xfrm>
            <a:off x="557463" y="4156619"/>
            <a:ext cx="11522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Segoe UI Semibold" panose="020B0702040204020203" pitchFamily="34" charset="0"/>
                <a:ea typeface="Adobe Fan Heiti Std B" panose="020B0700000000000000" pitchFamily="34" charset="-128"/>
                <a:cs typeface="Segoe UI Semibold" panose="020B0702040204020203" pitchFamily="34" charset="0"/>
              </a:rPr>
              <a:t>- We Launched in 2012</a:t>
            </a:r>
            <a:endParaRPr lang="en-US" dirty="0">
              <a:latin typeface="Segoe UI Semibold" panose="020B0702040204020203" pitchFamily="34" charset="0"/>
              <a:ea typeface="Adobe Fan Heiti Std B" panose="020B0700000000000000" pitchFamily="34" charset="-128"/>
              <a:cs typeface="Segoe UI Semibold" panose="020B07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F58377-DFF8-4186-A195-E15BE8B76BD7}"/>
              </a:ext>
            </a:extLst>
          </p:cNvPr>
          <p:cNvSpPr txBox="1"/>
          <p:nvPr/>
        </p:nvSpPr>
        <p:spPr>
          <a:xfrm>
            <a:off x="557463" y="4762649"/>
            <a:ext cx="11522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Segoe UI Semibold" panose="020B0702040204020203" pitchFamily="34" charset="0"/>
                <a:ea typeface="Adobe Fan Heiti Std B" panose="020B0700000000000000" pitchFamily="34" charset="-128"/>
                <a:cs typeface="Segoe UI Semibold" panose="020B0702040204020203" pitchFamily="34" charset="0"/>
              </a:rPr>
              <a:t>- We are Swedish owned</a:t>
            </a:r>
            <a:endParaRPr lang="en-US" dirty="0">
              <a:latin typeface="Segoe UI Semibold" panose="020B0702040204020203" pitchFamily="34" charset="0"/>
              <a:ea typeface="Adobe Fan Heiti Std B" panose="020B0700000000000000" pitchFamily="34" charset="-128"/>
              <a:cs typeface="Segoe UI Semibold" panose="020B07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CF6041-D0E6-4272-B6B0-6B6CC26E5CF0}"/>
              </a:ext>
            </a:extLst>
          </p:cNvPr>
          <p:cNvSpPr txBox="1"/>
          <p:nvPr/>
        </p:nvSpPr>
        <p:spPr>
          <a:xfrm>
            <a:off x="557463" y="5283769"/>
            <a:ext cx="11522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Segoe UI Semibold" panose="020B0702040204020203" pitchFamily="34" charset="0"/>
                <a:ea typeface="Adobe Fan Heiti Std B" panose="020B0700000000000000" pitchFamily="34" charset="-128"/>
                <a:cs typeface="Segoe UI Semibold" panose="020B0702040204020203" pitchFamily="34" charset="0"/>
              </a:rPr>
              <a:t>- Over 350 employees</a:t>
            </a:r>
            <a:endParaRPr lang="en-US" dirty="0">
              <a:latin typeface="Segoe UI Semibold" panose="020B0702040204020203" pitchFamily="34" charset="0"/>
              <a:ea typeface="Adobe Fan Heiti Std B" panose="020B0700000000000000" pitchFamily="34" charset="-128"/>
              <a:cs typeface="Segoe UI Semibold" panose="020B0702040204020203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D8B8452-CDE5-4D05-B024-B8C698B7C98A}"/>
              </a:ext>
            </a:extLst>
          </p:cNvPr>
          <p:cNvSpPr/>
          <p:nvPr/>
        </p:nvSpPr>
        <p:spPr>
          <a:xfrm>
            <a:off x="304800" y="377991"/>
            <a:ext cx="11077074" cy="9104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1E87E6-A5AF-4C3B-850F-2363406E51A4}"/>
              </a:ext>
            </a:extLst>
          </p:cNvPr>
          <p:cNvSpPr txBox="1"/>
          <p:nvPr/>
        </p:nvSpPr>
        <p:spPr>
          <a:xfrm>
            <a:off x="413084" y="509466"/>
            <a:ext cx="3561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>
                <a:latin typeface="Segoe UI Semibold" panose="020B0702040204020203" pitchFamily="34" charset="0"/>
                <a:ea typeface="Adobe Fan Heiti Std B" panose="020B0700000000000000" pitchFamily="34" charset="-128"/>
                <a:cs typeface="Segoe UI Semibold" panose="020B0702040204020203" pitchFamily="34" charset="0"/>
              </a:rPr>
              <a:t>About ikman.lk</a:t>
            </a:r>
            <a:endParaRPr lang="en-US" sz="3600" dirty="0">
              <a:latin typeface="Segoe UI Semibold" panose="020B0702040204020203" pitchFamily="34" charset="0"/>
              <a:ea typeface="Adobe Fan Heiti Std B" panose="020B0700000000000000" pitchFamily="34" charset="-128"/>
              <a:cs typeface="Segoe UI Semibold" panose="020B0702040204020203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1C41A74-FD63-4A15-84B3-5A9E8B2A7C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7444" y="5890308"/>
            <a:ext cx="2768254" cy="9777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65A6B3-AF43-4A4A-BB5B-E554A704F1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0044" y="1986895"/>
            <a:ext cx="411480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523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A2A94E-1BC5-4426-8357-E6D7D6C620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65FC43-3F83-422A-A137-17B80D6A1500}"/>
              </a:ext>
            </a:extLst>
          </p:cNvPr>
          <p:cNvSpPr txBox="1"/>
          <p:nvPr/>
        </p:nvSpPr>
        <p:spPr>
          <a:xfrm>
            <a:off x="2558964" y="4494396"/>
            <a:ext cx="8578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Transfer our strengths / Audience </a:t>
            </a:r>
            <a:endParaRPr lang="en-US" sz="32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8714E6-885F-463C-9E7F-FEF7139A4CA5}"/>
              </a:ext>
            </a:extLst>
          </p:cNvPr>
          <p:cNvSpPr txBox="1"/>
          <p:nvPr/>
        </p:nvSpPr>
        <p:spPr>
          <a:xfrm>
            <a:off x="5430255" y="5092110"/>
            <a:ext cx="910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To  </a:t>
            </a:r>
            <a:endParaRPr lang="en-US" sz="32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720B4F-F7CD-4FA7-A2B0-F6B1E2E55C24}"/>
              </a:ext>
            </a:extLst>
          </p:cNvPr>
          <p:cNvSpPr txBox="1"/>
          <p:nvPr/>
        </p:nvSpPr>
        <p:spPr>
          <a:xfrm>
            <a:off x="2558964" y="5702762"/>
            <a:ext cx="64248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Result Oriented </a:t>
            </a:r>
          </a:p>
          <a:p>
            <a:pPr algn="ctr"/>
            <a:r>
              <a:rPr lang="en-IN" sz="32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Digital Advertising Solutions</a:t>
            </a:r>
            <a:endParaRPr lang="en-US" sz="32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676D5D-4D03-4B6E-8E73-5219EA0B95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2262" y="5926388"/>
            <a:ext cx="2768254" cy="9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06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4782CDF-DC1E-4E06-A8B3-185AB5CB65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CB89A3-0E85-4D0E-8B5C-087EC48822C5}"/>
              </a:ext>
            </a:extLst>
          </p:cNvPr>
          <p:cNvSpPr txBox="1"/>
          <p:nvPr/>
        </p:nvSpPr>
        <p:spPr>
          <a:xfrm>
            <a:off x="1528003" y="2361646"/>
            <a:ext cx="3188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Relevance</a:t>
            </a:r>
            <a:endParaRPr lang="en-US" sz="2800" u="sng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en-US" sz="2800" u="sng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CA96B7-C2FA-422D-8EAB-6834D7433813}"/>
              </a:ext>
            </a:extLst>
          </p:cNvPr>
          <p:cNvSpPr txBox="1"/>
          <p:nvPr/>
        </p:nvSpPr>
        <p:spPr>
          <a:xfrm>
            <a:off x="834190" y="3235933"/>
            <a:ext cx="410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Segeo Ui Semi"/>
                <a:cs typeface="Segoe UI Semibold" panose="020B0702040204020203" pitchFamily="34" charset="0"/>
              </a:rPr>
              <a:t>Ikman</a:t>
            </a:r>
            <a:r>
              <a:rPr lang="en-US" dirty="0">
                <a:latin typeface="Segeo Ui Semi"/>
                <a:cs typeface="Segoe UI Semibold" panose="020B0702040204020203" pitchFamily="34" charset="0"/>
              </a:rPr>
              <a:t> ad solution helps you connect with the right audience, at the right time, with the right message.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2D250D-78E5-443F-AC63-FB93A1749E1A}"/>
              </a:ext>
            </a:extLst>
          </p:cNvPr>
          <p:cNvSpPr txBox="1"/>
          <p:nvPr/>
        </p:nvSpPr>
        <p:spPr>
          <a:xfrm>
            <a:off x="7670131" y="2456473"/>
            <a:ext cx="3188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800" b="1" u="sng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Results</a:t>
            </a:r>
            <a:endParaRPr lang="en-US" sz="2800" u="sng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57E232-BBCE-447D-BD5F-FB98F9FDAABB}"/>
              </a:ext>
            </a:extLst>
          </p:cNvPr>
          <p:cNvSpPr txBox="1"/>
          <p:nvPr/>
        </p:nvSpPr>
        <p:spPr>
          <a:xfrm>
            <a:off x="5999747" y="3201810"/>
            <a:ext cx="5358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dirty="0">
                <a:latin typeface="Segeo Ui Semi"/>
              </a:rPr>
              <a:t>We use our smart technology and expert knowledge to create, manage, and optimize your campaigns </a:t>
            </a:r>
          </a:p>
          <a:p>
            <a:pPr algn="ctr" fontAlgn="base"/>
            <a:r>
              <a:rPr lang="en-US" dirty="0">
                <a:latin typeface="Segeo Ui Semi"/>
              </a:rPr>
              <a:t>in real time basic. </a:t>
            </a:r>
          </a:p>
          <a:p>
            <a:pPr algn="ctr" fontAlgn="base"/>
            <a:r>
              <a:rPr lang="en-US" dirty="0">
                <a:latin typeface="Segeo Ui Semi"/>
              </a:rPr>
              <a:t>so you can get the most out of your investment.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2B5B99A-0C38-4F85-A67E-49F098513454}"/>
              </a:ext>
            </a:extLst>
          </p:cNvPr>
          <p:cNvSpPr/>
          <p:nvPr/>
        </p:nvSpPr>
        <p:spPr>
          <a:xfrm>
            <a:off x="439232" y="166959"/>
            <a:ext cx="11121030" cy="193899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03121F-0075-4D00-8797-FED920E49461}"/>
              </a:ext>
            </a:extLst>
          </p:cNvPr>
          <p:cNvSpPr/>
          <p:nvPr/>
        </p:nvSpPr>
        <p:spPr>
          <a:xfrm>
            <a:off x="1475789" y="258405"/>
            <a:ext cx="9382710" cy="1666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Segoe UI Semibold" panose="020B0702040204020203" pitchFamily="34" charset="0"/>
                <a:ea typeface="Roboto" pitchFamily="2" charset="0"/>
                <a:cs typeface="Segoe UI Semibold" panose="020B0702040204020203" pitchFamily="34" charset="0"/>
              </a:rPr>
              <a:t>To help you grow your business, </a:t>
            </a:r>
            <a:r>
              <a:rPr lang="en-US" sz="2800" dirty="0" err="1">
                <a:latin typeface="Segoe UI Semibold" panose="020B0702040204020203" pitchFamily="34" charset="0"/>
                <a:ea typeface="Roboto" pitchFamily="2" charset="0"/>
                <a:cs typeface="Segoe UI Semibold" panose="020B0702040204020203" pitchFamily="34" charset="0"/>
              </a:rPr>
              <a:t>ikman</a:t>
            </a:r>
            <a:r>
              <a:rPr lang="en-US" sz="2800" dirty="0">
                <a:latin typeface="Segoe UI Semibold" panose="020B0702040204020203" pitchFamily="34" charset="0"/>
                <a:ea typeface="Roboto" pitchFamily="2" charset="0"/>
                <a:cs typeface="Segoe UI Semibold" panose="020B0702040204020203" pitchFamily="34" charset="0"/>
              </a:rPr>
              <a:t> online ad solution is built around two principles: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latin typeface="Segoe UI Semibold" panose="020B0702040204020203" pitchFamily="34" charset="0"/>
                <a:ea typeface="Roboto" pitchFamily="2" charset="0"/>
                <a:cs typeface="Segoe UI Semibold" panose="020B0702040204020203" pitchFamily="34" charset="0"/>
              </a:rPr>
              <a:t>Relevance and 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362B96-2481-49A0-B0EF-A3419E580C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5097" y="4375583"/>
            <a:ext cx="2290020" cy="22900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FE6A5DA-79A8-4431-AD24-6F998095621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5066" y="4445735"/>
            <a:ext cx="2201755" cy="21857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20B14F-974F-4B43-88E9-DD9AC4C41B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7444" y="5890308"/>
            <a:ext cx="2768254" cy="9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5120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06EE128-AE25-481F-A4F5-827D98C6C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B3E738-5446-4400-BB44-41484611D903}"/>
              </a:ext>
            </a:extLst>
          </p:cNvPr>
          <p:cNvSpPr txBox="1"/>
          <p:nvPr/>
        </p:nvSpPr>
        <p:spPr>
          <a:xfrm>
            <a:off x="449253" y="1422416"/>
            <a:ext cx="5426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latin typeface="Segeo Ui Semi"/>
              </a:rPr>
              <a:t>Benefits of Adverting on ikman.lk</a:t>
            </a:r>
            <a:endParaRPr lang="en-US" sz="2800" dirty="0">
              <a:latin typeface="Segeo Ui Sem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E1E161-8B57-461A-8D1E-176CC684563F}"/>
              </a:ext>
            </a:extLst>
          </p:cNvPr>
          <p:cNvSpPr/>
          <p:nvPr/>
        </p:nvSpPr>
        <p:spPr>
          <a:xfrm>
            <a:off x="846071" y="2250475"/>
            <a:ext cx="119043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200" b="1" dirty="0">
                <a:latin typeface="Segeo Ui Semi"/>
              </a:rPr>
              <a:t>Capable of advertising with local languages and reaching 50% of internet users in Sri Lanka.</a:t>
            </a:r>
            <a:endParaRPr lang="en-US" sz="2200" b="1" dirty="0">
              <a:latin typeface="Segeo Ui Semi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A4D33EE-8937-4CA4-88AE-FAB289A4F460}"/>
              </a:ext>
            </a:extLst>
          </p:cNvPr>
          <p:cNvGrpSpPr/>
          <p:nvPr/>
        </p:nvGrpSpPr>
        <p:grpSpPr>
          <a:xfrm>
            <a:off x="846071" y="2985315"/>
            <a:ext cx="10981361" cy="1018852"/>
            <a:chOff x="846071" y="2985315"/>
            <a:chExt cx="10981361" cy="101885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EA904FE-C296-43E4-9009-4EEF865F0744}"/>
                </a:ext>
              </a:extLst>
            </p:cNvPr>
            <p:cNvSpPr/>
            <p:nvPr/>
          </p:nvSpPr>
          <p:spPr>
            <a:xfrm>
              <a:off x="846071" y="2985315"/>
              <a:ext cx="1005839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IN" sz="2200" b="1" dirty="0">
                  <a:latin typeface="Segeo Ui Semi"/>
                </a:rPr>
                <a:t>Uncluttered environment </a:t>
              </a:r>
              <a:endParaRPr lang="en-US" sz="2200" dirty="0">
                <a:latin typeface="Segeo Ui Semi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AF71003-2C39-41CF-85F4-045D9AD68A27}"/>
                </a:ext>
              </a:extLst>
            </p:cNvPr>
            <p:cNvSpPr/>
            <p:nvPr/>
          </p:nvSpPr>
          <p:spPr>
            <a:xfrm>
              <a:off x="1769033" y="3573280"/>
              <a:ext cx="1005839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IN" sz="2200" dirty="0">
                  <a:latin typeface="Segeo Ui Semi"/>
                </a:rPr>
                <a:t>Followed industry accepted number of ads per page ( 3 Banners ) </a:t>
              </a:r>
              <a:endParaRPr lang="en-US" sz="2200" dirty="0">
                <a:latin typeface="Segeo Ui Semi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EE39084-B2A9-483B-9438-188BFF4FA14E}"/>
              </a:ext>
            </a:extLst>
          </p:cNvPr>
          <p:cNvGrpSpPr/>
          <p:nvPr/>
        </p:nvGrpSpPr>
        <p:grpSpPr>
          <a:xfrm>
            <a:off x="919537" y="4179225"/>
            <a:ext cx="10058399" cy="2678775"/>
            <a:chOff x="919537" y="4179225"/>
            <a:chExt cx="10058399" cy="267877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C9810EF-3E63-48A1-B0E9-56BF39642EB2}"/>
                </a:ext>
              </a:extLst>
            </p:cNvPr>
            <p:cNvSpPr/>
            <p:nvPr/>
          </p:nvSpPr>
          <p:spPr>
            <a:xfrm>
              <a:off x="919537" y="4179225"/>
              <a:ext cx="1005839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IN" sz="2200" b="1" dirty="0">
                  <a:latin typeface="Segeo Ui Semi"/>
                </a:rPr>
                <a:t>Banner in prominent locations taking into consideration the user navigation</a:t>
              </a:r>
              <a:endParaRPr lang="en-US" sz="2200" dirty="0">
                <a:latin typeface="Segeo Ui Semi"/>
              </a:endParaRP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0CBF60E-649E-4A56-A1FE-83F6E70DE3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55194" y="4696571"/>
              <a:ext cx="4260672" cy="1953858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D186981-F97E-4FE6-8B5E-0D7F5DCFF7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90923" y="4696571"/>
              <a:ext cx="2571665" cy="2161429"/>
            </a:xfrm>
            <a:prstGeom prst="rect">
              <a:avLst/>
            </a:prstGeom>
          </p:spPr>
        </p:pic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E9D4CBF-5026-4B9F-A1DF-C094A1F91B7A}"/>
              </a:ext>
            </a:extLst>
          </p:cNvPr>
          <p:cNvSpPr/>
          <p:nvPr/>
        </p:nvSpPr>
        <p:spPr>
          <a:xfrm>
            <a:off x="378341" y="180889"/>
            <a:ext cx="10800187" cy="9104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A05A19-AA01-416A-B0E8-9B5CB03D41F4}"/>
              </a:ext>
            </a:extLst>
          </p:cNvPr>
          <p:cNvSpPr txBox="1"/>
          <p:nvPr/>
        </p:nvSpPr>
        <p:spPr>
          <a:xfrm>
            <a:off x="522720" y="391224"/>
            <a:ext cx="9816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>
                <a:latin typeface="Segoe UI Semibold" panose="020B0702040204020203" pitchFamily="34" charset="0"/>
                <a:ea typeface="Adobe Fan Heiti Std B" panose="020B0700000000000000" pitchFamily="34" charset="-128"/>
                <a:cs typeface="Segoe UI Semibold" panose="020B0702040204020203" pitchFamily="34" charset="0"/>
              </a:rPr>
              <a:t>Something more about </a:t>
            </a:r>
            <a:r>
              <a:rPr lang="en-IN" sz="3200" dirty="0" err="1">
                <a:latin typeface="Segoe UI Semibold" panose="020B0702040204020203" pitchFamily="34" charset="0"/>
                <a:ea typeface="Adobe Fan Heiti Std B" panose="020B0700000000000000" pitchFamily="34" charset="-128"/>
                <a:cs typeface="Segoe UI Semibold" panose="020B0702040204020203" pitchFamily="34" charset="0"/>
              </a:rPr>
              <a:t>ikman</a:t>
            </a:r>
            <a:r>
              <a:rPr lang="en-IN" sz="3200" dirty="0">
                <a:latin typeface="Segoe UI Semibold" panose="020B0702040204020203" pitchFamily="34" charset="0"/>
                <a:ea typeface="Adobe Fan Heiti Std B" panose="020B0700000000000000" pitchFamily="34" charset="-128"/>
                <a:cs typeface="Segoe UI Semibold" panose="020B0702040204020203" pitchFamily="34" charset="0"/>
              </a:rPr>
              <a:t> ad solutions</a:t>
            </a:r>
            <a:endParaRPr lang="en-US" sz="3200" dirty="0">
              <a:latin typeface="Segoe UI Semibold" panose="020B0702040204020203" pitchFamily="34" charset="0"/>
              <a:ea typeface="Adobe Fan Heiti Std B" panose="020B0700000000000000" pitchFamily="34" charset="-128"/>
              <a:cs typeface="Segoe UI Semibold" panose="020B0702040204020203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C14FE6F-B90C-41FC-A7CF-7371A7D44D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7444" y="5890308"/>
            <a:ext cx="2768254" cy="9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29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A48D4A7E-2816-4BC1-B2D6-B5B045213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5375A8-61CE-4F7C-8AD1-64F433B26E6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30" y="2975536"/>
            <a:ext cx="2742567" cy="38441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AAA2AE7-888C-4487-8CF4-512D4079ED5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9160" y="3003599"/>
            <a:ext cx="2742567" cy="384418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4D2598E-6D10-4B57-BF2A-943A61DE0BE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451" y="3004598"/>
            <a:ext cx="2722127" cy="381553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A904FE-C296-43E4-9009-4EEF865F0744}"/>
              </a:ext>
            </a:extLst>
          </p:cNvPr>
          <p:cNvSpPr/>
          <p:nvPr/>
        </p:nvSpPr>
        <p:spPr>
          <a:xfrm>
            <a:off x="1352674" y="2157015"/>
            <a:ext cx="100583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200" b="1" dirty="0">
                <a:latin typeface="Segeo Ui Semi"/>
              </a:rPr>
              <a:t>Capability of having better optimization methods. </a:t>
            </a:r>
            <a:endParaRPr lang="en-US" sz="2200" dirty="0">
              <a:latin typeface="Segeo Ui Sem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5396575-1B86-4E4E-A4D0-004E094DB3C0}"/>
              </a:ext>
            </a:extLst>
          </p:cNvPr>
          <p:cNvGrpSpPr/>
          <p:nvPr/>
        </p:nvGrpSpPr>
        <p:grpSpPr>
          <a:xfrm>
            <a:off x="3552787" y="3258444"/>
            <a:ext cx="10058399" cy="2830373"/>
            <a:chOff x="2369907" y="3739994"/>
            <a:chExt cx="10058399" cy="283037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7004097-FF26-4173-B870-95BA01D1E563}"/>
                </a:ext>
              </a:extLst>
            </p:cNvPr>
            <p:cNvSpPr/>
            <p:nvPr/>
          </p:nvSpPr>
          <p:spPr>
            <a:xfrm>
              <a:off x="2369907" y="3739994"/>
              <a:ext cx="1005839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2200" dirty="0">
                <a:latin typeface="Segeo Ui Semi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0E75682-630C-476D-929A-4D7C0C1FE2A5}"/>
                </a:ext>
              </a:extLst>
            </p:cNvPr>
            <p:cNvSpPr/>
            <p:nvPr/>
          </p:nvSpPr>
          <p:spPr>
            <a:xfrm>
              <a:off x="5857843" y="5862481"/>
              <a:ext cx="192158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IN" sz="20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Frequency Capping</a:t>
              </a:r>
              <a:endParaRPr lang="en-US" sz="2000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74D1B2A-3666-446E-AFD0-C821FCD6AC4C}"/>
              </a:ext>
            </a:extLst>
          </p:cNvPr>
          <p:cNvSpPr/>
          <p:nvPr/>
        </p:nvSpPr>
        <p:spPr>
          <a:xfrm>
            <a:off x="378341" y="180889"/>
            <a:ext cx="10800187" cy="9104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313218-9F27-4163-ABCD-78FFD65570A4}"/>
              </a:ext>
            </a:extLst>
          </p:cNvPr>
          <p:cNvSpPr txBox="1"/>
          <p:nvPr/>
        </p:nvSpPr>
        <p:spPr>
          <a:xfrm>
            <a:off x="522720" y="391224"/>
            <a:ext cx="9816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>
                <a:latin typeface="Segoe UI Semibold" panose="020B0702040204020203" pitchFamily="34" charset="0"/>
                <a:ea typeface="Adobe Fan Heiti Std B" panose="020B0700000000000000" pitchFamily="34" charset="-128"/>
                <a:cs typeface="Segoe UI Semibold" panose="020B0702040204020203" pitchFamily="34" charset="0"/>
              </a:rPr>
              <a:t>Something more about </a:t>
            </a:r>
            <a:r>
              <a:rPr lang="en-IN" sz="3200" dirty="0" err="1">
                <a:latin typeface="Segoe UI Semibold" panose="020B0702040204020203" pitchFamily="34" charset="0"/>
                <a:ea typeface="Adobe Fan Heiti Std B" panose="020B0700000000000000" pitchFamily="34" charset="-128"/>
                <a:cs typeface="Segoe UI Semibold" panose="020B0702040204020203" pitchFamily="34" charset="0"/>
              </a:rPr>
              <a:t>ikman</a:t>
            </a:r>
            <a:r>
              <a:rPr lang="en-IN" sz="3200" dirty="0">
                <a:latin typeface="Segoe UI Semibold" panose="020B0702040204020203" pitchFamily="34" charset="0"/>
                <a:ea typeface="Adobe Fan Heiti Std B" panose="020B0700000000000000" pitchFamily="34" charset="-128"/>
                <a:cs typeface="Segoe UI Semibold" panose="020B0702040204020203" pitchFamily="34" charset="0"/>
              </a:rPr>
              <a:t> ad solutions</a:t>
            </a:r>
            <a:endParaRPr lang="en-US" sz="3200" dirty="0">
              <a:latin typeface="Segoe UI Semibold" panose="020B0702040204020203" pitchFamily="34" charset="0"/>
              <a:ea typeface="Adobe Fan Heiti Std B" panose="020B0700000000000000" pitchFamily="34" charset="-128"/>
              <a:cs typeface="Segoe UI Semibold" panose="020B070204020402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3DF853-2B83-4094-9C25-6CE4CB6F06F3}"/>
              </a:ext>
            </a:extLst>
          </p:cNvPr>
          <p:cNvSpPr txBox="1"/>
          <p:nvPr/>
        </p:nvSpPr>
        <p:spPr>
          <a:xfrm>
            <a:off x="449253" y="1422416"/>
            <a:ext cx="5426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latin typeface="Segeo Ui Semi"/>
              </a:rPr>
              <a:t>Benefits of Adverting on ikman.lk</a:t>
            </a:r>
            <a:endParaRPr lang="en-US" sz="2800" dirty="0">
              <a:latin typeface="Segeo Ui Sem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59FE50-0FF7-4445-A072-77271478945F}"/>
              </a:ext>
            </a:extLst>
          </p:cNvPr>
          <p:cNvSpPr/>
          <p:nvPr/>
        </p:nvSpPr>
        <p:spPr>
          <a:xfrm>
            <a:off x="668775" y="5227042"/>
            <a:ext cx="20927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Rotate Creatives in four different methods </a:t>
            </a:r>
            <a:endParaRPr lang="en-US" sz="2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0DCFDC-7654-4026-A1AB-19D50DFF22AA}"/>
              </a:ext>
            </a:extLst>
          </p:cNvPr>
          <p:cNvSpPr/>
          <p:nvPr/>
        </p:nvSpPr>
        <p:spPr>
          <a:xfrm>
            <a:off x="3966552" y="5380931"/>
            <a:ext cx="20927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Date / Time wise targeting </a:t>
            </a:r>
            <a:endParaRPr lang="en-US" sz="2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9DF1467-6124-4F9E-9243-45E1EB8A7C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7444" y="5890308"/>
            <a:ext cx="2768254" cy="9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43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84D17C07-E1FA-44E2-A495-8AAFF38207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BDBDBD1-6FC2-4E43-B353-0FF5024AD7DE}"/>
              </a:ext>
            </a:extLst>
          </p:cNvPr>
          <p:cNvSpPr/>
          <p:nvPr/>
        </p:nvSpPr>
        <p:spPr>
          <a:xfrm>
            <a:off x="1320799" y="1494135"/>
            <a:ext cx="38390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8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Rotate creatives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57FB1D3-5690-4CFA-BC36-B757F3202129}"/>
              </a:ext>
            </a:extLst>
          </p:cNvPr>
          <p:cNvGrpSpPr/>
          <p:nvPr/>
        </p:nvGrpSpPr>
        <p:grpSpPr>
          <a:xfrm>
            <a:off x="3126210" y="2253596"/>
            <a:ext cx="2789558" cy="1569201"/>
            <a:chOff x="3090852" y="2386621"/>
            <a:chExt cx="2789558" cy="15692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A70E685-91CA-400D-BF32-A57D70E2715E}"/>
                </a:ext>
              </a:extLst>
            </p:cNvPr>
            <p:cNvSpPr/>
            <p:nvPr/>
          </p:nvSpPr>
          <p:spPr>
            <a:xfrm>
              <a:off x="3451852" y="2386621"/>
              <a:ext cx="24285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en-IN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Optimized ( Default ) </a:t>
              </a:r>
              <a:endParaRPr lang="en-IN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D1FA135-939C-4404-A50B-638AE6AE05C3}"/>
                </a:ext>
              </a:extLst>
            </p:cNvPr>
            <p:cNvSpPr/>
            <p:nvPr/>
          </p:nvSpPr>
          <p:spPr>
            <a:xfrm>
              <a:off x="3090852" y="3032492"/>
              <a:ext cx="2634307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IN" dirty="0">
                  <a:latin typeface="Segeo Ui Semi"/>
                  <a:cs typeface="Segoe UI Semibold" panose="020B0702040204020203" pitchFamily="34" charset="0"/>
                </a:rPr>
                <a:t>Creative with the highest CTR will be shown more often.</a:t>
              </a:r>
              <a:endParaRPr lang="en-US" dirty="0">
                <a:latin typeface="Segeo Ui Semi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6C4F9F9-27F5-4DEC-9220-B9E0CBB825F0}"/>
              </a:ext>
            </a:extLst>
          </p:cNvPr>
          <p:cNvGrpSpPr/>
          <p:nvPr/>
        </p:nvGrpSpPr>
        <p:grpSpPr>
          <a:xfrm>
            <a:off x="6131358" y="2172231"/>
            <a:ext cx="3061027" cy="1446909"/>
            <a:chOff x="6096000" y="2305256"/>
            <a:chExt cx="3061027" cy="144690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90FC986-4D7C-4969-A310-45F9357EC1E2}"/>
                </a:ext>
              </a:extLst>
            </p:cNvPr>
            <p:cNvSpPr/>
            <p:nvPr/>
          </p:nvSpPr>
          <p:spPr>
            <a:xfrm>
              <a:off x="6728469" y="2305256"/>
              <a:ext cx="2428558" cy="3672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en-IN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Weighted</a:t>
              </a:r>
              <a:endParaRPr lang="en-IN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9A3EEF0-D7EE-4C89-BA2A-89757AA4D9BE}"/>
                </a:ext>
              </a:extLst>
            </p:cNvPr>
            <p:cNvSpPr/>
            <p:nvPr/>
          </p:nvSpPr>
          <p:spPr>
            <a:xfrm>
              <a:off x="6096000" y="3105834"/>
              <a:ext cx="263430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IN" dirty="0">
                  <a:latin typeface="Segeo Ui Semi"/>
                  <a:cs typeface="Segoe UI Semibold" panose="020B0702040204020203" pitchFamily="34" charset="0"/>
                </a:rPr>
                <a:t>Creatives rotate at a frequency you specify</a:t>
              </a:r>
              <a:endParaRPr lang="en-US" dirty="0">
                <a:latin typeface="Segeo Ui Semi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7510414-2C17-43A2-AB7C-7E7B2C579BC6}"/>
              </a:ext>
            </a:extLst>
          </p:cNvPr>
          <p:cNvGrpSpPr/>
          <p:nvPr/>
        </p:nvGrpSpPr>
        <p:grpSpPr>
          <a:xfrm>
            <a:off x="9192385" y="2098902"/>
            <a:ext cx="2862253" cy="1569661"/>
            <a:chOff x="9078297" y="2253141"/>
            <a:chExt cx="2862253" cy="156966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6D288F3-4B39-49C3-834B-8A926FE778EC}"/>
                </a:ext>
              </a:extLst>
            </p:cNvPr>
            <p:cNvSpPr/>
            <p:nvPr/>
          </p:nvSpPr>
          <p:spPr>
            <a:xfrm>
              <a:off x="9078297" y="2622473"/>
              <a:ext cx="286225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endParaRPr lang="en-IN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  <a:p>
              <a:pPr fontAlgn="base"/>
              <a:r>
                <a:rPr lang="en-IN" dirty="0">
                  <a:latin typeface="Segeo Ui Semi"/>
                  <a:cs typeface="Segoe UI Semibold" panose="020B0702040204020203" pitchFamily="34" charset="0"/>
                </a:rPr>
                <a:t>Creatives rotate in the order you specify. We can enter a number between 1 and 4.</a:t>
              </a:r>
              <a:endParaRPr lang="en-IN" b="0" i="0" dirty="0">
                <a:effectLst/>
                <a:latin typeface="Segeo Ui Semi"/>
                <a:cs typeface="Segoe UI Semibold" panose="020B0702040204020203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0267D49-4531-47D5-A148-3C818A6C93D7}"/>
                </a:ext>
              </a:extLst>
            </p:cNvPr>
            <p:cNvSpPr/>
            <p:nvPr/>
          </p:nvSpPr>
          <p:spPr>
            <a:xfrm>
              <a:off x="9624784" y="2253141"/>
              <a:ext cx="14109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/>
              <a:r>
                <a:rPr lang="en-IN" b="1" dirty="0">
                  <a:solidFill>
                    <a:srgbClr val="000000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Sequential</a:t>
              </a:r>
              <a:r>
                <a:rPr lang="en-IN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: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8A94FE6-F8D2-45EA-865B-35A05965E5F2}"/>
              </a:ext>
            </a:extLst>
          </p:cNvPr>
          <p:cNvGrpSpPr/>
          <p:nvPr/>
        </p:nvGrpSpPr>
        <p:grpSpPr>
          <a:xfrm>
            <a:off x="522720" y="2238188"/>
            <a:ext cx="2603490" cy="1153376"/>
            <a:chOff x="487362" y="2371213"/>
            <a:chExt cx="2603490" cy="115337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92A9158-3B35-4AE9-8124-A762B38131A3}"/>
                </a:ext>
              </a:extLst>
            </p:cNvPr>
            <p:cNvSpPr/>
            <p:nvPr/>
          </p:nvSpPr>
          <p:spPr>
            <a:xfrm>
              <a:off x="1023293" y="2371213"/>
              <a:ext cx="11077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en-IN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Even: </a:t>
              </a:r>
              <a:endParaRPr lang="en-IN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A070E90-DE14-407A-8FB3-FF04EDB2B04E}"/>
                </a:ext>
              </a:extLst>
            </p:cNvPr>
            <p:cNvSpPr/>
            <p:nvPr/>
          </p:nvSpPr>
          <p:spPr>
            <a:xfrm>
              <a:off x="487362" y="3155257"/>
              <a:ext cx="260349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en-IN" dirty="0">
                  <a:latin typeface="Segeo Ui Semi"/>
                  <a:cs typeface="Segoe UI Semibold" panose="020B0702040204020203" pitchFamily="34" charset="0"/>
                </a:rPr>
                <a:t>Creatives rotate evenly.</a:t>
              </a:r>
            </a:p>
          </p:txBody>
        </p: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56B73BE-E672-4CB6-8701-F9781FEA6C6E}"/>
              </a:ext>
            </a:extLst>
          </p:cNvPr>
          <p:cNvSpPr/>
          <p:nvPr/>
        </p:nvSpPr>
        <p:spPr>
          <a:xfrm>
            <a:off x="378341" y="180889"/>
            <a:ext cx="10800187" cy="9104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E383C36-651E-4F54-B7FE-61992DEB6BA0}"/>
              </a:ext>
            </a:extLst>
          </p:cNvPr>
          <p:cNvSpPr txBox="1"/>
          <p:nvPr/>
        </p:nvSpPr>
        <p:spPr>
          <a:xfrm>
            <a:off x="522720" y="391224"/>
            <a:ext cx="9816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>
                <a:latin typeface="Segoe UI Semibold" panose="020B0702040204020203" pitchFamily="34" charset="0"/>
                <a:ea typeface="Adobe Fan Heiti Std B" panose="020B0700000000000000" pitchFamily="34" charset="-128"/>
                <a:cs typeface="Segoe UI Semibold" panose="020B0702040204020203" pitchFamily="34" charset="0"/>
              </a:rPr>
              <a:t>Something more about </a:t>
            </a:r>
            <a:r>
              <a:rPr lang="en-IN" sz="3200" dirty="0" err="1">
                <a:latin typeface="Segoe UI Semibold" panose="020B0702040204020203" pitchFamily="34" charset="0"/>
                <a:ea typeface="Adobe Fan Heiti Std B" panose="020B0700000000000000" pitchFamily="34" charset="-128"/>
                <a:cs typeface="Segoe UI Semibold" panose="020B0702040204020203" pitchFamily="34" charset="0"/>
              </a:rPr>
              <a:t>ikman</a:t>
            </a:r>
            <a:r>
              <a:rPr lang="en-IN" sz="3200" dirty="0">
                <a:latin typeface="Segoe UI Semibold" panose="020B0702040204020203" pitchFamily="34" charset="0"/>
                <a:ea typeface="Adobe Fan Heiti Std B" panose="020B0700000000000000" pitchFamily="34" charset="-128"/>
                <a:cs typeface="Segoe UI Semibold" panose="020B0702040204020203" pitchFamily="34" charset="0"/>
              </a:rPr>
              <a:t> ad solutions</a:t>
            </a:r>
            <a:endParaRPr lang="en-US" sz="3200" dirty="0">
              <a:latin typeface="Segoe UI Semibold" panose="020B0702040204020203" pitchFamily="34" charset="0"/>
              <a:ea typeface="Adobe Fan Heiti Std B" panose="020B0700000000000000" pitchFamily="34" charset="-128"/>
              <a:cs typeface="Segoe UI Semibold" panose="020B0702040204020203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FE318A52-627A-4D72-9831-DBD825828E5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9416" y="3822797"/>
            <a:ext cx="2145630" cy="214563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2931EED-13C5-4536-A309-49D452F826A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1399" y="3845108"/>
            <a:ext cx="2145630" cy="214563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B2F5EDB-AFD2-41BA-8159-8C330998045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739" y="3754348"/>
            <a:ext cx="2145630" cy="214563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BE9B072-580C-4BCB-9E66-78008EFE8C4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0696" y="3845108"/>
            <a:ext cx="2145630" cy="214563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487CF6E-83D1-4123-BDA3-116E0AEA7C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7444" y="5890308"/>
            <a:ext cx="2768254" cy="9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94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661DB6A-1486-48F3-992A-DF58494260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AD5AA25-7008-4F26-9113-B817298322FE}"/>
              </a:ext>
            </a:extLst>
          </p:cNvPr>
          <p:cNvSpPr/>
          <p:nvPr/>
        </p:nvSpPr>
        <p:spPr>
          <a:xfrm>
            <a:off x="1412081" y="1242219"/>
            <a:ext cx="254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8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Day and time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6AA0B5-7D8F-4DC2-B9BF-19160904A668}"/>
              </a:ext>
            </a:extLst>
          </p:cNvPr>
          <p:cNvSpPr/>
          <p:nvPr/>
        </p:nvSpPr>
        <p:spPr>
          <a:xfrm>
            <a:off x="700881" y="2068474"/>
            <a:ext cx="10790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N" dirty="0">
                <a:latin typeface="Segeo Ui Semi"/>
              </a:rPr>
              <a:t>Specify which days of the week and hours of the day the line item can be delivered.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5C5896-FEA2-4262-8D88-B3FF21B58D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D374ADD-598A-4852-BA7D-1850207BF68B}"/>
              </a:ext>
            </a:extLst>
          </p:cNvPr>
          <p:cNvSpPr/>
          <p:nvPr/>
        </p:nvSpPr>
        <p:spPr>
          <a:xfrm>
            <a:off x="378341" y="180889"/>
            <a:ext cx="10800187" cy="9104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E48FE5-1A42-40F6-A211-AB89710E0C51}"/>
              </a:ext>
            </a:extLst>
          </p:cNvPr>
          <p:cNvSpPr txBox="1"/>
          <p:nvPr/>
        </p:nvSpPr>
        <p:spPr>
          <a:xfrm>
            <a:off x="522720" y="391224"/>
            <a:ext cx="9816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>
                <a:latin typeface="Segoe UI Semibold" panose="020B0702040204020203" pitchFamily="34" charset="0"/>
                <a:ea typeface="Adobe Fan Heiti Std B" panose="020B0700000000000000" pitchFamily="34" charset="-128"/>
                <a:cs typeface="Segoe UI Semibold" panose="020B0702040204020203" pitchFamily="34" charset="0"/>
              </a:rPr>
              <a:t>Something more about </a:t>
            </a:r>
            <a:r>
              <a:rPr lang="en-IN" sz="3200" dirty="0" err="1">
                <a:latin typeface="Segoe UI Semibold" panose="020B0702040204020203" pitchFamily="34" charset="0"/>
                <a:ea typeface="Adobe Fan Heiti Std B" panose="020B0700000000000000" pitchFamily="34" charset="-128"/>
                <a:cs typeface="Segoe UI Semibold" panose="020B0702040204020203" pitchFamily="34" charset="0"/>
              </a:rPr>
              <a:t>ikman</a:t>
            </a:r>
            <a:r>
              <a:rPr lang="en-IN" sz="3200" dirty="0">
                <a:latin typeface="Segoe UI Semibold" panose="020B0702040204020203" pitchFamily="34" charset="0"/>
                <a:ea typeface="Adobe Fan Heiti Std B" panose="020B0700000000000000" pitchFamily="34" charset="-128"/>
                <a:cs typeface="Segoe UI Semibold" panose="020B0702040204020203" pitchFamily="34" charset="0"/>
              </a:rPr>
              <a:t> ad solutions</a:t>
            </a:r>
            <a:endParaRPr lang="en-US" sz="3200" dirty="0">
              <a:latin typeface="Segoe UI Semibold" panose="020B0702040204020203" pitchFamily="34" charset="0"/>
              <a:ea typeface="Adobe Fan Heiti Std B" panose="020B0700000000000000" pitchFamily="34" charset="-128"/>
              <a:cs typeface="Segoe UI Semibold" panose="020B0702040204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B86307F-92E2-4E1D-98FF-7E8CD752A1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2292" y="2798950"/>
            <a:ext cx="7388750" cy="34120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53DB562-D64B-4A85-A162-A9E7799584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7444" y="5890308"/>
            <a:ext cx="2768254" cy="9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9315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7C1376C-2A3F-485B-949E-4F138B4E9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26AAC85-24DF-4F5F-9DA4-C0101731E39A}"/>
              </a:ext>
            </a:extLst>
          </p:cNvPr>
          <p:cNvSpPr/>
          <p:nvPr/>
        </p:nvSpPr>
        <p:spPr>
          <a:xfrm>
            <a:off x="1309164" y="1593305"/>
            <a:ext cx="29565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8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Frequency Cap</a:t>
            </a:r>
          </a:p>
          <a:p>
            <a:br>
              <a:rPr lang="en-US" sz="28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endParaRPr lang="en-US" sz="28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46A7E9-A0AB-4769-9EA7-E5C21FBDC4EF}"/>
              </a:ext>
            </a:extLst>
          </p:cNvPr>
          <p:cNvSpPr/>
          <p:nvPr/>
        </p:nvSpPr>
        <p:spPr>
          <a:xfrm>
            <a:off x="841645" y="2516958"/>
            <a:ext cx="95505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N" dirty="0">
                <a:latin typeface="Segeo Ui Semi"/>
              </a:rPr>
              <a:t>Limit how often the line item can be delivered to each user. </a:t>
            </a:r>
          </a:p>
          <a:p>
            <a:pPr fontAlgn="base"/>
            <a:r>
              <a:rPr lang="en-IN" dirty="0">
                <a:latin typeface="Segeo Ui Semi"/>
              </a:rPr>
              <a:t>You can set more than one frequency cap, limiting the number of views per hour, per day, and so on.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4A9E2CA-A48B-4996-B1A4-6F9FD2EFF2EB}"/>
              </a:ext>
            </a:extLst>
          </p:cNvPr>
          <p:cNvSpPr/>
          <p:nvPr/>
        </p:nvSpPr>
        <p:spPr>
          <a:xfrm>
            <a:off x="378341" y="180889"/>
            <a:ext cx="10800187" cy="9104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86394E-748E-4884-A6CE-5CE213C81903}"/>
              </a:ext>
            </a:extLst>
          </p:cNvPr>
          <p:cNvSpPr txBox="1"/>
          <p:nvPr/>
        </p:nvSpPr>
        <p:spPr>
          <a:xfrm>
            <a:off x="522720" y="391224"/>
            <a:ext cx="9816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>
                <a:latin typeface="Segoe UI Semibold" panose="020B0702040204020203" pitchFamily="34" charset="0"/>
                <a:ea typeface="Adobe Fan Heiti Std B" panose="020B0700000000000000" pitchFamily="34" charset="-128"/>
                <a:cs typeface="Segoe UI Semibold" panose="020B0702040204020203" pitchFamily="34" charset="0"/>
              </a:rPr>
              <a:t>Something more about </a:t>
            </a:r>
            <a:r>
              <a:rPr lang="en-IN" sz="3200" dirty="0" err="1">
                <a:latin typeface="Segoe UI Semibold" panose="020B0702040204020203" pitchFamily="34" charset="0"/>
                <a:ea typeface="Adobe Fan Heiti Std B" panose="020B0700000000000000" pitchFamily="34" charset="-128"/>
                <a:cs typeface="Segoe UI Semibold" panose="020B0702040204020203" pitchFamily="34" charset="0"/>
              </a:rPr>
              <a:t>ikman</a:t>
            </a:r>
            <a:r>
              <a:rPr lang="en-IN" sz="3200" dirty="0">
                <a:latin typeface="Segoe UI Semibold" panose="020B0702040204020203" pitchFamily="34" charset="0"/>
                <a:ea typeface="Adobe Fan Heiti Std B" panose="020B0700000000000000" pitchFamily="34" charset="-128"/>
                <a:cs typeface="Segoe UI Semibold" panose="020B0702040204020203" pitchFamily="34" charset="0"/>
              </a:rPr>
              <a:t> ad solutions</a:t>
            </a:r>
            <a:endParaRPr lang="en-US" sz="3200" dirty="0">
              <a:latin typeface="Segoe UI Semibold" panose="020B0702040204020203" pitchFamily="34" charset="0"/>
              <a:ea typeface="Adobe Fan Heiti Std B" panose="020B0700000000000000" pitchFamily="34" charset="-128"/>
              <a:cs typeface="Segoe UI Semibold" panose="020B0702040204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6C3C1B-2AA0-4365-A7AF-EA98C8169C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1585" y="3694712"/>
            <a:ext cx="5686425" cy="2714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EC16F9-2255-4E98-8CD8-6979318B96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7444" y="5890308"/>
            <a:ext cx="2768254" cy="9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282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98A9F4C-441E-42AF-8795-D35037AC5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4315BD-D3CB-42A3-B313-FEDEECB0E93E}"/>
              </a:ext>
            </a:extLst>
          </p:cNvPr>
          <p:cNvSpPr txBox="1"/>
          <p:nvPr/>
        </p:nvSpPr>
        <p:spPr>
          <a:xfrm>
            <a:off x="1726058" y="1294544"/>
            <a:ext cx="8989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err="1">
                <a:latin typeface="Segeo Ui Semi"/>
              </a:rPr>
              <a:t>Ikman</a:t>
            </a:r>
            <a:r>
              <a:rPr lang="en-IN" sz="2800" dirty="0">
                <a:latin typeface="Segeo Ui Semi"/>
              </a:rPr>
              <a:t> online ad solution proposition taken to the next level</a:t>
            </a:r>
            <a:endParaRPr lang="en-US" sz="2800" dirty="0">
              <a:latin typeface="Segeo Ui Semi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2B3B5DD-E945-40AB-B6EE-BE04DFC19F1A}"/>
              </a:ext>
            </a:extLst>
          </p:cNvPr>
          <p:cNvSpPr/>
          <p:nvPr/>
        </p:nvSpPr>
        <p:spPr>
          <a:xfrm>
            <a:off x="378341" y="180889"/>
            <a:ext cx="10800187" cy="9104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F8AE7C-371F-408B-8C56-511D04892743}"/>
              </a:ext>
            </a:extLst>
          </p:cNvPr>
          <p:cNvSpPr txBox="1"/>
          <p:nvPr/>
        </p:nvSpPr>
        <p:spPr>
          <a:xfrm>
            <a:off x="522720" y="391224"/>
            <a:ext cx="9816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 err="1">
                <a:latin typeface="Segoe UI Semibold" panose="020B0702040204020203" pitchFamily="34" charset="0"/>
                <a:ea typeface="Adobe Fan Heiti Std B" panose="020B0700000000000000" pitchFamily="34" charset="-128"/>
                <a:cs typeface="Segoe UI Semibold" panose="020B0702040204020203" pitchFamily="34" charset="0"/>
              </a:rPr>
              <a:t>Ikman</a:t>
            </a:r>
            <a:r>
              <a:rPr lang="en-IN" sz="3200" dirty="0">
                <a:latin typeface="Segoe UI Semibold" panose="020B0702040204020203" pitchFamily="34" charset="0"/>
                <a:ea typeface="Adobe Fan Heiti Std B" panose="020B0700000000000000" pitchFamily="34" charset="-128"/>
                <a:cs typeface="Segoe UI Semibold" panose="020B0702040204020203" pitchFamily="34" charset="0"/>
              </a:rPr>
              <a:t> Online Ad Solution</a:t>
            </a:r>
            <a:endParaRPr lang="en-US" sz="3200" dirty="0">
              <a:latin typeface="Segoe UI Semibold" panose="020B0702040204020203" pitchFamily="34" charset="0"/>
              <a:ea typeface="Adobe Fan Heiti Std B" panose="020B0700000000000000" pitchFamily="34" charset="-128"/>
              <a:cs typeface="Segoe UI Semibold" panose="020B07020402040202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426D459-B349-4222-B409-720226C723C5}"/>
              </a:ext>
            </a:extLst>
          </p:cNvPr>
          <p:cNvSpPr txBox="1"/>
          <p:nvPr/>
        </p:nvSpPr>
        <p:spPr>
          <a:xfrm>
            <a:off x="688595" y="5333207"/>
            <a:ext cx="2571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Content Targeting</a:t>
            </a:r>
            <a:endParaRPr lang="en-US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CBA65C9-5E72-4DB1-92C1-A2EEF1E56EC2}"/>
              </a:ext>
            </a:extLst>
          </p:cNvPr>
          <p:cNvSpPr txBox="1"/>
          <p:nvPr/>
        </p:nvSpPr>
        <p:spPr>
          <a:xfrm>
            <a:off x="3524036" y="5363401"/>
            <a:ext cx="2571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Ikman</a:t>
            </a:r>
            <a:r>
              <a:rPr lang="en-IN" sz="20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Search</a:t>
            </a:r>
            <a:endParaRPr lang="en-US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C80C3CC-0357-4607-AC44-9D4D3325CA64}"/>
              </a:ext>
            </a:extLst>
          </p:cNvPr>
          <p:cNvSpPr txBox="1"/>
          <p:nvPr/>
        </p:nvSpPr>
        <p:spPr>
          <a:xfrm>
            <a:off x="6568139" y="5179319"/>
            <a:ext cx="2571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Persona Based Targeting</a:t>
            </a:r>
            <a:endParaRPr lang="en-US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CA97E49-C6FA-49D9-839B-F87147D2777C}"/>
              </a:ext>
            </a:extLst>
          </p:cNvPr>
          <p:cNvSpPr txBox="1"/>
          <p:nvPr/>
        </p:nvSpPr>
        <p:spPr>
          <a:xfrm>
            <a:off x="9429964" y="5289947"/>
            <a:ext cx="2571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Other Solutions</a:t>
            </a:r>
            <a:endParaRPr lang="en-US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ADBCBFF5-D5A2-4751-A543-5CD661B4AB2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0178" y="2294621"/>
            <a:ext cx="2571750" cy="257175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54909F2-392E-4F58-A69E-7293D20767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082" y="2349768"/>
            <a:ext cx="2571750" cy="257175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9C043EF-E510-451A-BAB6-A147041D19E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250" y="2304707"/>
            <a:ext cx="2571750" cy="257175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4FE2545-7990-482C-A5D2-AF857AEDF9F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8353" y="2304707"/>
            <a:ext cx="2571750" cy="25717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B53E9AA-4072-46E0-B831-4E279BD8D2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1343" y="5923301"/>
            <a:ext cx="2768254" cy="9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3024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E7D819-335E-4D3B-8E18-0FC4855B9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359F758-D8FA-47ED-9C73-ED0A9EEA2B26}"/>
              </a:ext>
            </a:extLst>
          </p:cNvPr>
          <p:cNvSpPr/>
          <p:nvPr/>
        </p:nvSpPr>
        <p:spPr>
          <a:xfrm>
            <a:off x="883667" y="747922"/>
            <a:ext cx="10800187" cy="9104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48F14D-31DE-498E-A58A-6C916A01F338}"/>
              </a:ext>
            </a:extLst>
          </p:cNvPr>
          <p:cNvSpPr txBox="1"/>
          <p:nvPr/>
        </p:nvSpPr>
        <p:spPr>
          <a:xfrm>
            <a:off x="1028046" y="958257"/>
            <a:ext cx="9816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dirty="0">
                <a:latin typeface="Segoe UI Semibold" panose="020B0702040204020203" pitchFamily="34" charset="0"/>
                <a:ea typeface="Adobe Fan Heiti Std B" panose="020B0700000000000000" pitchFamily="34" charset="-128"/>
                <a:cs typeface="Segoe UI Semibold" panose="020B0702040204020203" pitchFamily="34" charset="0"/>
              </a:rPr>
              <a:t>Content Targeting </a:t>
            </a:r>
            <a:endParaRPr lang="en-US" sz="3200" dirty="0">
              <a:latin typeface="Segoe UI Semibold" panose="020B0702040204020203" pitchFamily="34" charset="0"/>
              <a:ea typeface="Adobe Fan Heiti Std B" panose="020B0700000000000000" pitchFamily="34" charset="-128"/>
              <a:cs typeface="Segoe UI Semibold" panose="020B07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DC90C9-1729-460C-AEBF-64A5EB089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3291" y="1868728"/>
            <a:ext cx="4566307" cy="45663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03F805-EF4B-43E3-A95E-1B7E7844C6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7444" y="5890308"/>
            <a:ext cx="2768254" cy="9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3002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FF9FC3B-18AA-4B2D-9535-5F59A2445A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FA8A8E-DB2D-4585-A129-2E70C62CE251}"/>
              </a:ext>
            </a:extLst>
          </p:cNvPr>
          <p:cNvSpPr txBox="1"/>
          <p:nvPr/>
        </p:nvSpPr>
        <p:spPr>
          <a:xfrm>
            <a:off x="1715782" y="1623141"/>
            <a:ext cx="8989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dirty="0">
                <a:latin typeface="Segeo Ui Semi"/>
              </a:rPr>
              <a:t>Target potential customers based on the category / subcategory that they are looking for </a:t>
            </a:r>
            <a:endParaRPr lang="en-US" sz="2800" dirty="0">
              <a:latin typeface="Segeo Ui Sem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A02550-E405-48E5-B976-137466D6B4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591" y="2894267"/>
            <a:ext cx="10428269" cy="2772972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A08CC21-08D0-4CDA-8000-8F563BDD4166}"/>
              </a:ext>
            </a:extLst>
          </p:cNvPr>
          <p:cNvSpPr/>
          <p:nvPr/>
        </p:nvSpPr>
        <p:spPr>
          <a:xfrm>
            <a:off x="221931" y="472171"/>
            <a:ext cx="10800187" cy="9104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E015E1-8B15-44DF-BED3-E9DC61DFE294}"/>
              </a:ext>
            </a:extLst>
          </p:cNvPr>
          <p:cNvSpPr txBox="1"/>
          <p:nvPr/>
        </p:nvSpPr>
        <p:spPr>
          <a:xfrm>
            <a:off x="366310" y="682506"/>
            <a:ext cx="9816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>
                <a:latin typeface="Segoe UI Semibold" panose="020B0702040204020203" pitchFamily="34" charset="0"/>
                <a:ea typeface="Adobe Fan Heiti Std B" panose="020B0700000000000000" pitchFamily="34" charset="-128"/>
                <a:cs typeface="Segoe UI Semibold" panose="020B0702040204020203" pitchFamily="34" charset="0"/>
              </a:rPr>
              <a:t>Content Targeting </a:t>
            </a:r>
            <a:endParaRPr lang="en-US" sz="3200" dirty="0">
              <a:latin typeface="Segoe UI Semibold" panose="020B0702040204020203" pitchFamily="34" charset="0"/>
              <a:ea typeface="Adobe Fan Heiti Std B" panose="020B0700000000000000" pitchFamily="34" charset="-128"/>
              <a:cs typeface="Segoe UI Semibold" panose="020B07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7DF6E0-D24B-4D96-A563-594666C66B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7444" y="5890308"/>
            <a:ext cx="2768254" cy="9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892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A7557B5-C5DA-44FE-81B8-9AC3860409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A793E0-CED1-4631-9417-35172DE95C55}"/>
              </a:ext>
            </a:extLst>
          </p:cNvPr>
          <p:cNvSpPr txBox="1"/>
          <p:nvPr/>
        </p:nvSpPr>
        <p:spPr>
          <a:xfrm>
            <a:off x="1482479" y="4412980"/>
            <a:ext cx="39303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Nils </a:t>
            </a:r>
            <a:r>
              <a:rPr lang="en-IN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Hammar</a:t>
            </a:r>
            <a:r>
              <a:rPr lang="en-IN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started his career as one of the first employees at Skype, working with product development and marketing. </a:t>
            </a:r>
          </a:p>
          <a:p>
            <a:pPr algn="ctr"/>
            <a:r>
              <a:rPr lang="en-IN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Nils co-founded </a:t>
            </a:r>
            <a:r>
              <a:rPr lang="en-IN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Saltside</a:t>
            </a:r>
            <a:r>
              <a:rPr lang="en-IN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in 2011.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D8B8452-CDE5-4D05-B024-B8C698B7C98A}"/>
              </a:ext>
            </a:extLst>
          </p:cNvPr>
          <p:cNvSpPr/>
          <p:nvPr/>
        </p:nvSpPr>
        <p:spPr>
          <a:xfrm>
            <a:off x="449179" y="391654"/>
            <a:ext cx="11077074" cy="9104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1E87E6-A5AF-4C3B-850F-2363406E51A4}"/>
              </a:ext>
            </a:extLst>
          </p:cNvPr>
          <p:cNvSpPr txBox="1"/>
          <p:nvPr/>
        </p:nvSpPr>
        <p:spPr>
          <a:xfrm>
            <a:off x="557463" y="523129"/>
            <a:ext cx="3561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>
                <a:latin typeface="Segoe UI Semibold" panose="020B0702040204020203" pitchFamily="34" charset="0"/>
                <a:ea typeface="Adobe Fan Heiti Std B" panose="020B0700000000000000" pitchFamily="34" charset="-128"/>
                <a:cs typeface="Segoe UI Semibold" panose="020B0702040204020203" pitchFamily="34" charset="0"/>
              </a:rPr>
              <a:t>About ikman.lk</a:t>
            </a:r>
            <a:endParaRPr lang="en-US" sz="3600" dirty="0">
              <a:latin typeface="Segoe UI Semibold" panose="020B0702040204020203" pitchFamily="34" charset="0"/>
              <a:ea typeface="Adobe Fan Heiti Std B" panose="020B0700000000000000" pitchFamily="34" charset="-128"/>
              <a:cs typeface="Segoe UI Semibold" panose="020B070204020402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746F8AD-3599-4E18-928D-B69050457148}"/>
              </a:ext>
            </a:extLst>
          </p:cNvPr>
          <p:cNvSpPr/>
          <p:nvPr/>
        </p:nvSpPr>
        <p:spPr>
          <a:xfrm>
            <a:off x="6108032" y="4370628"/>
            <a:ext cx="43995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 Before becoming an entrepreneur Alexander worked as an investment banker in Stockholm focusing on M&amp;A transactions. Alexander holds a </a:t>
            </a:r>
            <a:r>
              <a:rPr lang="en-IN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Bsc</a:t>
            </a:r>
            <a:r>
              <a:rPr lang="en-IN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from Stockholm School of Economics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7818B2-4C8A-45EE-A21B-E10FFA3056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3174" y="1594265"/>
            <a:ext cx="2828925" cy="26860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D357E3-9263-453D-B54A-8BA32681EA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3637" y="1684578"/>
            <a:ext cx="2971800" cy="26860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FF32F4-2BA2-4CCF-858D-AD7AFB90FC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7444" y="5890308"/>
            <a:ext cx="2768254" cy="9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6597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8E4F646-69B3-460B-A7C7-E474C5636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D23861-BC32-4CEB-80E7-AB36E334260E}"/>
              </a:ext>
            </a:extLst>
          </p:cNvPr>
          <p:cNvSpPr txBox="1"/>
          <p:nvPr/>
        </p:nvSpPr>
        <p:spPr>
          <a:xfrm>
            <a:off x="757989" y="553453"/>
            <a:ext cx="10936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It’s something beyond the direct banner placement </a:t>
            </a:r>
            <a:endParaRPr lang="en-US" sz="32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12ABD3-8BB5-4185-82F6-1E1007CF3D18}"/>
              </a:ext>
            </a:extLst>
          </p:cNvPr>
          <p:cNvSpPr txBox="1"/>
          <p:nvPr/>
        </p:nvSpPr>
        <p:spPr>
          <a:xfrm>
            <a:off x="2743200" y="1298290"/>
            <a:ext cx="7196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>
                <a:latin typeface="Segeo Ui Semi"/>
              </a:rPr>
              <a:t>Now we can categorize users based on their behaviour </a:t>
            </a:r>
            <a:endParaRPr lang="en-US" sz="2400" b="1" dirty="0">
              <a:latin typeface="Segeo Ui Sem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AFD92D-06BE-44E1-B388-2AB1518CE7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9291" y="1920017"/>
            <a:ext cx="7953375" cy="4343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5F63FA-C0C9-46D5-99C8-C86F02CE41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7444" y="5890308"/>
            <a:ext cx="2768254" cy="9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881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3AF11CDE-FD82-4796-8F47-8EED041C3C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3A95E2-1398-4739-8919-B1B0417296BB}"/>
              </a:ext>
            </a:extLst>
          </p:cNvPr>
          <p:cNvSpPr txBox="1"/>
          <p:nvPr/>
        </p:nvSpPr>
        <p:spPr>
          <a:xfrm>
            <a:off x="3080007" y="1303044"/>
            <a:ext cx="6557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ABC is a banking client who has a leasing product to be promoted.   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82A80E-6014-4501-94FA-6DA48A75AFC0}"/>
              </a:ext>
            </a:extLst>
          </p:cNvPr>
          <p:cNvSpPr txBox="1"/>
          <p:nvPr/>
        </p:nvSpPr>
        <p:spPr>
          <a:xfrm>
            <a:off x="1612231" y="1781126"/>
            <a:ext cx="1876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Propositions : </a:t>
            </a:r>
            <a:endParaRPr lang="en-US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0D4A51-36EF-47A0-A4C3-3ABD2A906DAA}"/>
              </a:ext>
            </a:extLst>
          </p:cNvPr>
          <p:cNvSpPr txBox="1"/>
          <p:nvPr/>
        </p:nvSpPr>
        <p:spPr>
          <a:xfrm>
            <a:off x="2550694" y="2258741"/>
            <a:ext cx="85905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Segeo Ui Semi"/>
              </a:rPr>
              <a:t>Lowest interest rates</a:t>
            </a:r>
          </a:p>
          <a:p>
            <a:r>
              <a:rPr lang="en-IN" dirty="0">
                <a:latin typeface="Segeo Ui Semi"/>
              </a:rPr>
              <a:t>Door to door service </a:t>
            </a:r>
          </a:p>
          <a:p>
            <a:r>
              <a:rPr lang="en-IN" dirty="0">
                <a:latin typeface="Segeo Ui Semi"/>
              </a:rPr>
              <a:t>Easy settlement of existing leasing </a:t>
            </a:r>
          </a:p>
          <a:p>
            <a:r>
              <a:rPr lang="en-IN" dirty="0">
                <a:latin typeface="Segeo Ui Semi"/>
              </a:rPr>
              <a:t>Hybrid and Electric leasing </a:t>
            </a:r>
            <a:endParaRPr lang="en-US" dirty="0">
              <a:latin typeface="Segeo Ui Sem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5D9D31-7112-437D-B028-ACEC1F0FC47A}"/>
              </a:ext>
            </a:extLst>
          </p:cNvPr>
          <p:cNvSpPr txBox="1"/>
          <p:nvPr/>
        </p:nvSpPr>
        <p:spPr>
          <a:xfrm>
            <a:off x="316368" y="3913287"/>
            <a:ext cx="2320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Lowest interest rates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9D9AAF-7DA8-4217-B020-8D7E1399742D}"/>
              </a:ext>
            </a:extLst>
          </p:cNvPr>
          <p:cNvSpPr txBox="1"/>
          <p:nvPr/>
        </p:nvSpPr>
        <p:spPr>
          <a:xfrm>
            <a:off x="6358612" y="3937351"/>
            <a:ext cx="2320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Door to door service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06555C-36D1-479F-830E-985D4544527D}"/>
              </a:ext>
            </a:extLst>
          </p:cNvPr>
          <p:cNvSpPr txBox="1"/>
          <p:nvPr/>
        </p:nvSpPr>
        <p:spPr>
          <a:xfrm>
            <a:off x="9208635" y="3817789"/>
            <a:ext cx="2207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/>
              <a:t>Easy settlement of existing leasing </a:t>
            </a:r>
          </a:p>
          <a:p>
            <a:pPr algn="ctr"/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5B18FD-0900-47D2-94A7-C8BBC0DD9CEE}"/>
              </a:ext>
            </a:extLst>
          </p:cNvPr>
          <p:cNvSpPr txBox="1"/>
          <p:nvPr/>
        </p:nvSpPr>
        <p:spPr>
          <a:xfrm>
            <a:off x="3011283" y="3918135"/>
            <a:ext cx="2755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/>
              <a:t>Hybrid and Electric leasing </a:t>
            </a:r>
            <a:endParaRPr lang="en-US" b="1" dirty="0"/>
          </a:p>
          <a:p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44F2C7-31E6-42D3-98B6-5BE671A936C3}"/>
              </a:ext>
            </a:extLst>
          </p:cNvPr>
          <p:cNvSpPr txBox="1"/>
          <p:nvPr/>
        </p:nvSpPr>
        <p:spPr>
          <a:xfrm>
            <a:off x="355934" y="5411433"/>
            <a:ext cx="2320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Target below 3 M vehicles seekers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31B972-B767-409E-8682-08227CC53DAF}"/>
              </a:ext>
            </a:extLst>
          </p:cNvPr>
          <p:cNvSpPr txBox="1"/>
          <p:nvPr/>
        </p:nvSpPr>
        <p:spPr>
          <a:xfrm>
            <a:off x="6398178" y="5411433"/>
            <a:ext cx="2320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Target Above 7 M vehicle seekers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AF2BF8-7062-490E-896E-6B971010B34B}"/>
              </a:ext>
            </a:extLst>
          </p:cNvPr>
          <p:cNvSpPr txBox="1"/>
          <p:nvPr/>
        </p:nvSpPr>
        <p:spPr>
          <a:xfrm>
            <a:off x="9003360" y="5388126"/>
            <a:ext cx="2207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Target 3M – 7M vehicle seekers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66FD45-D713-4BA2-8003-77B77866A4A7}"/>
              </a:ext>
            </a:extLst>
          </p:cNvPr>
          <p:cNvSpPr txBox="1"/>
          <p:nvPr/>
        </p:nvSpPr>
        <p:spPr>
          <a:xfrm>
            <a:off x="3377056" y="5388127"/>
            <a:ext cx="2320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Target Hybrid and Electric vehicle seekers</a:t>
            </a:r>
            <a:endParaRPr lang="en-US" dirty="0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C7F4FB64-C405-46F2-A4BC-0EF9B4FC9F39}"/>
              </a:ext>
            </a:extLst>
          </p:cNvPr>
          <p:cNvSpPr/>
          <p:nvPr/>
        </p:nvSpPr>
        <p:spPr>
          <a:xfrm>
            <a:off x="1167063" y="4702694"/>
            <a:ext cx="204537" cy="461665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765A6DD7-8485-4B2E-A957-9A6BE1C5D1FF}"/>
              </a:ext>
            </a:extLst>
          </p:cNvPr>
          <p:cNvSpPr/>
          <p:nvPr/>
        </p:nvSpPr>
        <p:spPr>
          <a:xfrm>
            <a:off x="4040308" y="4702693"/>
            <a:ext cx="204537" cy="461665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EE784DD7-39D8-4497-B86E-B756D7231301}"/>
              </a:ext>
            </a:extLst>
          </p:cNvPr>
          <p:cNvSpPr/>
          <p:nvPr/>
        </p:nvSpPr>
        <p:spPr>
          <a:xfrm>
            <a:off x="7239761" y="4702693"/>
            <a:ext cx="204537" cy="461665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5D8637F0-1A68-48BD-9FBC-98C429232D3F}"/>
              </a:ext>
            </a:extLst>
          </p:cNvPr>
          <p:cNvSpPr/>
          <p:nvPr/>
        </p:nvSpPr>
        <p:spPr>
          <a:xfrm>
            <a:off x="9902721" y="4702693"/>
            <a:ext cx="204537" cy="461665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67423D8-6450-4D7C-9532-D42F11D1EC54}"/>
              </a:ext>
            </a:extLst>
          </p:cNvPr>
          <p:cNvSpPr/>
          <p:nvPr/>
        </p:nvSpPr>
        <p:spPr>
          <a:xfrm>
            <a:off x="167545" y="3810281"/>
            <a:ext cx="2578771" cy="623472"/>
          </a:xfrm>
          <a:prstGeom prst="round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475AD3A-BB3E-4CE3-BCBF-54EA7F891703}"/>
              </a:ext>
            </a:extLst>
          </p:cNvPr>
          <p:cNvSpPr/>
          <p:nvPr/>
        </p:nvSpPr>
        <p:spPr>
          <a:xfrm>
            <a:off x="2817395" y="3801873"/>
            <a:ext cx="3011283" cy="623472"/>
          </a:xfrm>
          <a:prstGeom prst="round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52482C1-9DE4-415A-88F3-8DCFDB3C2C2C}"/>
              </a:ext>
            </a:extLst>
          </p:cNvPr>
          <p:cNvSpPr/>
          <p:nvPr/>
        </p:nvSpPr>
        <p:spPr>
          <a:xfrm>
            <a:off x="5899757" y="3791961"/>
            <a:ext cx="2907359" cy="623472"/>
          </a:xfrm>
          <a:prstGeom prst="round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1531975-847E-4484-8D54-D93D562E4439}"/>
              </a:ext>
            </a:extLst>
          </p:cNvPr>
          <p:cNvSpPr/>
          <p:nvPr/>
        </p:nvSpPr>
        <p:spPr>
          <a:xfrm>
            <a:off x="8858852" y="3801873"/>
            <a:ext cx="2907359" cy="623472"/>
          </a:xfrm>
          <a:prstGeom prst="round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5D68A0D-EEDA-471C-96DE-FAA1C79AAEF5}"/>
              </a:ext>
            </a:extLst>
          </p:cNvPr>
          <p:cNvSpPr/>
          <p:nvPr/>
        </p:nvSpPr>
        <p:spPr>
          <a:xfrm>
            <a:off x="367072" y="471610"/>
            <a:ext cx="10800187" cy="66251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7F5D08-DD41-428A-AA54-F1C972A0DFE0}"/>
              </a:ext>
            </a:extLst>
          </p:cNvPr>
          <p:cNvSpPr txBox="1"/>
          <p:nvPr/>
        </p:nvSpPr>
        <p:spPr>
          <a:xfrm>
            <a:off x="515287" y="576093"/>
            <a:ext cx="9816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latin typeface="Segoe UI Semibold" panose="020B0702040204020203" pitchFamily="34" charset="0"/>
                <a:ea typeface="Adobe Fan Heiti Std B" panose="020B0700000000000000" pitchFamily="34" charset="-128"/>
                <a:cs typeface="Segoe UI Semibold" panose="020B0702040204020203" pitchFamily="34" charset="0"/>
              </a:rPr>
              <a:t>Example 1</a:t>
            </a:r>
            <a:endParaRPr lang="en-US" sz="2400" dirty="0">
              <a:latin typeface="Segoe UI Semibold" panose="020B0702040204020203" pitchFamily="34" charset="0"/>
              <a:ea typeface="Adobe Fan Heiti Std B" panose="020B0700000000000000" pitchFamily="34" charset="-128"/>
              <a:cs typeface="Segoe UI Semibold" panose="020B07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0B4A8A-539F-481D-8587-976775D3BD2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1781" y="1271854"/>
            <a:ext cx="1973773" cy="197377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AD581B0-DE20-4F4B-83BF-ECF102B2E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7444" y="5890308"/>
            <a:ext cx="2768254" cy="9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2446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67414F-BBC4-4649-B0E8-A503D816D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EC4F76D-B004-4E77-93A8-DD20D67BE514}"/>
              </a:ext>
            </a:extLst>
          </p:cNvPr>
          <p:cNvSpPr/>
          <p:nvPr/>
        </p:nvSpPr>
        <p:spPr>
          <a:xfrm>
            <a:off x="883667" y="747922"/>
            <a:ext cx="10800187" cy="9104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4B6306-981F-42E8-9BEC-A01032CBF3DC}"/>
              </a:ext>
            </a:extLst>
          </p:cNvPr>
          <p:cNvSpPr txBox="1"/>
          <p:nvPr/>
        </p:nvSpPr>
        <p:spPr>
          <a:xfrm>
            <a:off x="1028046" y="958257"/>
            <a:ext cx="9816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dirty="0" err="1">
                <a:latin typeface="Segoe UI Semibold" panose="020B0702040204020203" pitchFamily="34" charset="0"/>
                <a:ea typeface="Adobe Fan Heiti Std B" panose="020B0700000000000000" pitchFamily="34" charset="-128"/>
                <a:cs typeface="Segoe UI Semibold" panose="020B0702040204020203" pitchFamily="34" charset="0"/>
              </a:rPr>
              <a:t>Ikman</a:t>
            </a:r>
            <a:r>
              <a:rPr lang="en-IN" sz="3200" dirty="0">
                <a:latin typeface="Segoe UI Semibold" panose="020B0702040204020203" pitchFamily="34" charset="0"/>
                <a:ea typeface="Adobe Fan Heiti Std B" panose="020B0700000000000000" pitchFamily="34" charset="-128"/>
                <a:cs typeface="Segoe UI Semibold" panose="020B0702040204020203" pitchFamily="34" charset="0"/>
              </a:rPr>
              <a:t> Search</a:t>
            </a:r>
            <a:endParaRPr lang="en-US" sz="3200" dirty="0">
              <a:latin typeface="Segoe UI Semibold" panose="020B0702040204020203" pitchFamily="34" charset="0"/>
              <a:ea typeface="Adobe Fan Heiti Std B" panose="020B0700000000000000" pitchFamily="34" charset="-128"/>
              <a:cs typeface="Segoe UI Semibold" panose="020B07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61AD91-C853-450E-99B8-E4469C68B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0344" y="2052044"/>
            <a:ext cx="4248150" cy="4248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D03242-3475-487F-83D9-D2B0ABF127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7444" y="5890308"/>
            <a:ext cx="2768254" cy="9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8347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333CCB25-4F5B-4BC7-86DF-31CEBA9E36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A3905FF-7F5E-4B2E-9F8D-963D5580DFB5}"/>
              </a:ext>
            </a:extLst>
          </p:cNvPr>
          <p:cNvGrpSpPr/>
          <p:nvPr/>
        </p:nvGrpSpPr>
        <p:grpSpPr>
          <a:xfrm>
            <a:off x="367072" y="3565531"/>
            <a:ext cx="3310755" cy="3292469"/>
            <a:chOff x="515287" y="3261956"/>
            <a:chExt cx="2825458" cy="329246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C035F52-3B24-4300-832A-CD9917FA964D}"/>
                </a:ext>
              </a:extLst>
            </p:cNvPr>
            <p:cNvSpPr txBox="1"/>
            <p:nvPr/>
          </p:nvSpPr>
          <p:spPr>
            <a:xfrm>
              <a:off x="515287" y="3261956"/>
              <a:ext cx="282545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000" b="1" dirty="0">
                  <a:latin typeface="Segeo Ui Semi"/>
                </a:rPr>
                <a:t>The only one display driven search advertising provider in Sri Lanka</a:t>
              </a:r>
              <a:endParaRPr lang="en-US" sz="2000" b="1" dirty="0">
                <a:latin typeface="Segeo Ui Semi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13DCE45-AD75-44E0-97E3-3664901258A0}"/>
                </a:ext>
              </a:extLst>
            </p:cNvPr>
            <p:cNvSpPr txBox="1"/>
            <p:nvPr/>
          </p:nvSpPr>
          <p:spPr>
            <a:xfrm>
              <a:off x="771664" y="4523100"/>
              <a:ext cx="2512957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dirty="0">
                  <a:latin typeface="Segeo Ui Semi"/>
                </a:rPr>
                <a:t>Only Google and </a:t>
              </a:r>
              <a:r>
                <a:rPr lang="en-IN" dirty="0" err="1">
                  <a:latin typeface="Segeo Ui Semi"/>
                </a:rPr>
                <a:t>Ikman</a:t>
              </a:r>
              <a:r>
                <a:rPr lang="en-IN" dirty="0">
                  <a:latin typeface="Segeo Ui Semi"/>
                </a:rPr>
                <a:t> can offer Search advertising in Sri Lanka. But  </a:t>
              </a:r>
              <a:r>
                <a:rPr lang="en-IN" dirty="0">
                  <a:latin typeface="Segeo Ui Semi"/>
                  <a:hlinkClick r:id="rId3"/>
                </a:rPr>
                <a:t>ikman.lk</a:t>
              </a:r>
              <a:r>
                <a:rPr lang="en-IN" dirty="0">
                  <a:latin typeface="Segeo Ui Semi"/>
                </a:rPr>
                <a:t> is</a:t>
              </a:r>
              <a:br>
                <a:rPr lang="en-IN" dirty="0">
                  <a:latin typeface="Segeo Ui Semi"/>
                </a:rPr>
              </a:br>
              <a:r>
                <a:rPr lang="en-IN" dirty="0">
                  <a:latin typeface="Segeo Ui Semi"/>
                </a:rPr>
                <a:t>the only display driven search advertising provider in Sri Lanka</a:t>
              </a:r>
              <a:endParaRPr lang="en-US" dirty="0">
                <a:latin typeface="Segeo Ui Semi"/>
              </a:endParaRP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5D29306-AB13-4C29-8972-8332E3A3E86C}"/>
              </a:ext>
            </a:extLst>
          </p:cNvPr>
          <p:cNvSpPr/>
          <p:nvPr/>
        </p:nvSpPr>
        <p:spPr>
          <a:xfrm>
            <a:off x="367072" y="471610"/>
            <a:ext cx="10800187" cy="66251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5614A1-EB8C-4896-94BE-7DB781EE102B}"/>
              </a:ext>
            </a:extLst>
          </p:cNvPr>
          <p:cNvSpPr txBox="1"/>
          <p:nvPr/>
        </p:nvSpPr>
        <p:spPr>
          <a:xfrm>
            <a:off x="515287" y="576093"/>
            <a:ext cx="9816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err="1">
                <a:latin typeface="Segoe UI Semibold" panose="020B0702040204020203" pitchFamily="34" charset="0"/>
                <a:ea typeface="Adobe Fan Heiti Std B" panose="020B0700000000000000" pitchFamily="34" charset="-128"/>
                <a:cs typeface="Segoe UI Semibold" panose="020B0702040204020203" pitchFamily="34" charset="0"/>
              </a:rPr>
              <a:t>Ikman</a:t>
            </a:r>
            <a:r>
              <a:rPr lang="en-IN" sz="2400" dirty="0">
                <a:latin typeface="Segoe UI Semibold" panose="020B0702040204020203" pitchFamily="34" charset="0"/>
                <a:ea typeface="Adobe Fan Heiti Std B" panose="020B0700000000000000" pitchFamily="34" charset="-128"/>
                <a:cs typeface="Segoe UI Semibold" panose="020B0702040204020203" pitchFamily="34" charset="0"/>
              </a:rPr>
              <a:t> Search</a:t>
            </a:r>
            <a:endParaRPr lang="en-US" sz="2400" dirty="0">
              <a:latin typeface="Segoe UI Semibold" panose="020B0702040204020203" pitchFamily="34" charset="0"/>
              <a:ea typeface="Adobe Fan Heiti Std B" panose="020B0700000000000000" pitchFamily="34" charset="-128"/>
              <a:cs typeface="Segoe UI Semibold" panose="020B0702040204020203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AC2DD6B-E6AC-494A-A487-3282F6AF6232}"/>
              </a:ext>
            </a:extLst>
          </p:cNvPr>
          <p:cNvGrpSpPr/>
          <p:nvPr/>
        </p:nvGrpSpPr>
        <p:grpSpPr>
          <a:xfrm>
            <a:off x="3928700" y="3370920"/>
            <a:ext cx="3310755" cy="3015470"/>
            <a:chOff x="515287" y="3261956"/>
            <a:chExt cx="2825458" cy="301547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14C1B3D-7FEB-463D-9752-0B8C2F79E3B2}"/>
                </a:ext>
              </a:extLst>
            </p:cNvPr>
            <p:cNvSpPr txBox="1"/>
            <p:nvPr/>
          </p:nvSpPr>
          <p:spPr>
            <a:xfrm>
              <a:off x="515287" y="3261956"/>
              <a:ext cx="282545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000" b="1" dirty="0">
                  <a:latin typeface="Segeo Ui Semi"/>
                  <a:cs typeface="Segoe UI Semibold" panose="020B0702040204020203" pitchFamily="34" charset="0"/>
                </a:rPr>
                <a:t>For some industries, </a:t>
              </a:r>
            </a:p>
            <a:p>
              <a:pPr algn="ctr"/>
              <a:r>
                <a:rPr lang="en-IN" sz="2000" b="1" dirty="0" err="1">
                  <a:latin typeface="Segeo Ui Semi"/>
                  <a:cs typeface="Segoe UI Semibold" panose="020B0702040204020203" pitchFamily="34" charset="0"/>
                </a:rPr>
                <a:t>ikman</a:t>
              </a:r>
              <a:r>
                <a:rPr lang="en-IN" sz="2000" b="1" dirty="0">
                  <a:latin typeface="Segeo Ui Semi"/>
                  <a:cs typeface="Segoe UI Semibold" panose="020B0702040204020203" pitchFamily="34" charset="0"/>
                </a:rPr>
                <a:t> has more search queries than Google</a:t>
              </a:r>
              <a:endParaRPr lang="en-US" sz="2000" b="1" dirty="0">
                <a:latin typeface="Segeo Ui Semi"/>
                <a:cs typeface="Segoe UI Semibold" panose="020B0702040204020203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89C7B20-7E41-45E4-B996-8A01B09A045E}"/>
                </a:ext>
              </a:extLst>
            </p:cNvPr>
            <p:cNvSpPr txBox="1"/>
            <p:nvPr/>
          </p:nvSpPr>
          <p:spPr>
            <a:xfrm>
              <a:off x="771665" y="4523100"/>
              <a:ext cx="222077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dirty="0">
                  <a:latin typeface="Segeo Ui Semi"/>
                </a:rPr>
                <a:t>People use search engines because they’re looking for something. Being visible in search</a:t>
              </a:r>
              <a:br>
                <a:rPr lang="en-IN" dirty="0">
                  <a:latin typeface="Segeo Ui Semi"/>
                </a:rPr>
              </a:br>
              <a:r>
                <a:rPr lang="en-IN" dirty="0">
                  <a:latin typeface="Segeo Ui Semi"/>
                </a:rPr>
                <a:t>results page means being where the customers are.</a:t>
              </a:r>
              <a:endParaRPr lang="en-US" dirty="0">
                <a:latin typeface="Segeo Ui Semi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11646D0-0035-464C-A84A-F98A502E2BEE}"/>
              </a:ext>
            </a:extLst>
          </p:cNvPr>
          <p:cNvGrpSpPr/>
          <p:nvPr/>
        </p:nvGrpSpPr>
        <p:grpSpPr>
          <a:xfrm>
            <a:off x="7722044" y="3370919"/>
            <a:ext cx="4102885" cy="2687603"/>
            <a:chOff x="400536" y="3067344"/>
            <a:chExt cx="3501476" cy="268760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C66EB6C-C0F3-4EB9-9B90-38B6E84E02E5}"/>
                </a:ext>
              </a:extLst>
            </p:cNvPr>
            <p:cNvSpPr txBox="1"/>
            <p:nvPr/>
          </p:nvSpPr>
          <p:spPr>
            <a:xfrm>
              <a:off x="400536" y="3067344"/>
              <a:ext cx="350147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000" b="1" dirty="0">
                  <a:latin typeface="Segeo Ui Semi"/>
                </a:rPr>
                <a:t>Once you buy the keyword, you own it no one can compete against you.</a:t>
              </a:r>
              <a:br>
                <a:rPr lang="en-IN" sz="2000" b="1" dirty="0">
                  <a:latin typeface="Segeo Ui Semi"/>
                </a:rPr>
              </a:br>
              <a:r>
                <a:rPr lang="en-IN" sz="2000" b="1" dirty="0">
                  <a:latin typeface="Segeo Ui Semi"/>
                </a:rPr>
                <a:t>Block your competitor.</a:t>
              </a:r>
              <a:endParaRPr lang="en-US" sz="2000" b="1" dirty="0">
                <a:latin typeface="Segeo Ui Semi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DC8B9C9-1B9B-4746-B671-063B0F8C660B}"/>
                </a:ext>
              </a:extLst>
            </p:cNvPr>
            <p:cNvSpPr txBox="1"/>
            <p:nvPr/>
          </p:nvSpPr>
          <p:spPr>
            <a:xfrm>
              <a:off x="615841" y="4277619"/>
              <a:ext cx="3286171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dirty="0">
                  <a:latin typeface="Segeo Ui Semi"/>
                </a:rPr>
                <a:t>Only Google and </a:t>
              </a:r>
              <a:r>
                <a:rPr lang="en-IN" dirty="0" err="1">
                  <a:latin typeface="Segeo Ui Semi"/>
                </a:rPr>
                <a:t>Ikman</a:t>
              </a:r>
              <a:r>
                <a:rPr lang="en-IN" dirty="0">
                  <a:latin typeface="Segeo Ui Semi"/>
                </a:rPr>
                <a:t> can offer Search advertising in Sri Lanka. But  ikman.lk is</a:t>
              </a:r>
              <a:br>
                <a:rPr lang="en-IN" dirty="0">
                  <a:latin typeface="Segeo Ui Semi"/>
                </a:rPr>
              </a:br>
              <a:r>
                <a:rPr lang="en-IN" dirty="0">
                  <a:latin typeface="Segeo Ui Semi"/>
                </a:rPr>
                <a:t>the only display driven search advertising provider in Sri Lanka</a:t>
              </a:r>
              <a:endParaRPr lang="en-US" dirty="0">
                <a:latin typeface="Segeo Ui Semi"/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6DF4030A-2EB8-4AEB-BB56-F1C6076F5F1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419" y="1238603"/>
            <a:ext cx="2122381" cy="212238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F3788FA-F246-4DBE-ABB6-C7F61274757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6774" y="1168049"/>
            <a:ext cx="2008258" cy="200825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1729C8F-6791-4EC3-878F-05B7D4C862A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1224" y="1179196"/>
            <a:ext cx="1946243" cy="194624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B133BA1-0A8A-4399-B2A5-805A9A5987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7444" y="5890308"/>
            <a:ext cx="2768254" cy="9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99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BAC555-6CA1-4036-8232-89BF35D62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EDEE8E12-1611-4AE5-B3AC-1610A80CDF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70" r="12864"/>
          <a:stretch/>
        </p:blipFill>
        <p:spPr bwMode="auto">
          <a:xfrm>
            <a:off x="1949117" y="1781599"/>
            <a:ext cx="6906126" cy="488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7DCAB3-A279-497F-885B-1D213C3E97C5}"/>
              </a:ext>
            </a:extLst>
          </p:cNvPr>
          <p:cNvSpPr txBox="1"/>
          <p:nvPr/>
        </p:nvSpPr>
        <p:spPr>
          <a:xfrm>
            <a:off x="4259570" y="1154038"/>
            <a:ext cx="3092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/>
              <a:t>This is how it appear</a:t>
            </a:r>
            <a:endParaRPr lang="en-US" sz="2400" b="1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22C94E2-9F8C-454A-885E-AD3EF4AC41BB}"/>
              </a:ext>
            </a:extLst>
          </p:cNvPr>
          <p:cNvSpPr/>
          <p:nvPr/>
        </p:nvSpPr>
        <p:spPr>
          <a:xfrm>
            <a:off x="221931" y="243567"/>
            <a:ext cx="10800187" cy="9104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B4CEA9-6C2B-4512-9DA1-836BB9C823C5}"/>
              </a:ext>
            </a:extLst>
          </p:cNvPr>
          <p:cNvSpPr txBox="1"/>
          <p:nvPr/>
        </p:nvSpPr>
        <p:spPr>
          <a:xfrm>
            <a:off x="366310" y="453902"/>
            <a:ext cx="9816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 err="1">
                <a:latin typeface="Segoe UI Semibold" panose="020B0702040204020203" pitchFamily="34" charset="0"/>
                <a:ea typeface="Adobe Fan Heiti Std B" panose="020B0700000000000000" pitchFamily="34" charset="-128"/>
                <a:cs typeface="Segoe UI Semibold" panose="020B0702040204020203" pitchFamily="34" charset="0"/>
              </a:rPr>
              <a:t>Ikman</a:t>
            </a:r>
            <a:r>
              <a:rPr lang="en-IN" sz="3200" dirty="0">
                <a:latin typeface="Segoe UI Semibold" panose="020B0702040204020203" pitchFamily="34" charset="0"/>
                <a:ea typeface="Adobe Fan Heiti Std B" panose="020B0700000000000000" pitchFamily="34" charset="-128"/>
                <a:cs typeface="Segoe UI Semibold" panose="020B0702040204020203" pitchFamily="34" charset="0"/>
              </a:rPr>
              <a:t> Search</a:t>
            </a:r>
            <a:endParaRPr lang="en-US" sz="3200" dirty="0">
              <a:latin typeface="Segoe UI Semibold" panose="020B0702040204020203" pitchFamily="34" charset="0"/>
              <a:ea typeface="Adobe Fan Heiti Std B" panose="020B0700000000000000" pitchFamily="34" charset="-128"/>
              <a:cs typeface="Segoe UI Semibold" panose="020B070204020402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6E3F42-B9B9-4520-9DED-E3DA79FFC0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7444" y="5890308"/>
            <a:ext cx="2768254" cy="9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6176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3936F44-40A6-4781-B0ED-6EBD419C28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AD2985-C5BD-4626-8C11-7E8440B79573}"/>
              </a:ext>
            </a:extLst>
          </p:cNvPr>
          <p:cNvSpPr txBox="1"/>
          <p:nvPr/>
        </p:nvSpPr>
        <p:spPr>
          <a:xfrm>
            <a:off x="833168" y="1227503"/>
            <a:ext cx="7579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latin typeface="Segeo Ui Semi"/>
              </a:rPr>
              <a:t>Parent Keywords vs Child Keywords </a:t>
            </a:r>
            <a:endParaRPr lang="en-US" sz="2800" dirty="0">
              <a:latin typeface="Segeo Ui Sem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499790-2050-4F88-9CF3-599C9062A841}"/>
              </a:ext>
            </a:extLst>
          </p:cNvPr>
          <p:cNvSpPr txBox="1"/>
          <p:nvPr/>
        </p:nvSpPr>
        <p:spPr>
          <a:xfrm>
            <a:off x="1888521" y="2219980"/>
            <a:ext cx="29120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>
                <a:latin typeface="Segeo Ui Semi"/>
              </a:rPr>
              <a:t>Parent Key Words </a:t>
            </a:r>
            <a:endParaRPr lang="en-US" sz="2800" b="1" dirty="0">
              <a:latin typeface="Segeo Ui Sem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FD2C6C-42EA-4C56-AD86-D81E39345EA2}"/>
              </a:ext>
            </a:extLst>
          </p:cNvPr>
          <p:cNvSpPr txBox="1"/>
          <p:nvPr/>
        </p:nvSpPr>
        <p:spPr>
          <a:xfrm>
            <a:off x="1205620" y="3080392"/>
            <a:ext cx="4277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latin typeface="Segeo Ui Semi"/>
              </a:rPr>
              <a:t>Parent keywords are the top level keywords which are not categorized further </a:t>
            </a:r>
            <a:endParaRPr lang="en-US" dirty="0">
              <a:latin typeface="Segeo Ui Sem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6D2D15-8018-407C-92E9-F61F8FA95628}"/>
              </a:ext>
            </a:extLst>
          </p:cNvPr>
          <p:cNvSpPr txBox="1"/>
          <p:nvPr/>
        </p:nvSpPr>
        <p:spPr>
          <a:xfrm>
            <a:off x="2110888" y="3940804"/>
            <a:ext cx="4277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Segeo Ui Semi"/>
              </a:rPr>
              <a:t>E:G</a:t>
            </a:r>
            <a:endParaRPr lang="en-US" dirty="0">
              <a:latin typeface="Segeo Ui Sem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792B9F-154B-4E4D-8DBA-C0320C6CBA49}"/>
              </a:ext>
            </a:extLst>
          </p:cNvPr>
          <p:cNvSpPr txBox="1"/>
          <p:nvPr/>
        </p:nvSpPr>
        <p:spPr>
          <a:xfrm>
            <a:off x="2793788" y="4324162"/>
            <a:ext cx="15496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Segeo Ui Semi"/>
              </a:rPr>
              <a:t>Audi</a:t>
            </a:r>
          </a:p>
          <a:p>
            <a:r>
              <a:rPr lang="en-IN" dirty="0">
                <a:latin typeface="Segeo Ui Semi"/>
              </a:rPr>
              <a:t>Toyota</a:t>
            </a:r>
          </a:p>
          <a:p>
            <a:r>
              <a:rPr lang="en-IN" dirty="0" err="1">
                <a:latin typeface="Segeo Ui Semi"/>
              </a:rPr>
              <a:t>Mitubishi</a:t>
            </a:r>
            <a:endParaRPr lang="en-IN" dirty="0">
              <a:latin typeface="Segeo Ui Semi"/>
            </a:endParaRPr>
          </a:p>
          <a:p>
            <a:r>
              <a:rPr lang="en-IN" dirty="0">
                <a:latin typeface="Segeo Ui Semi"/>
              </a:rPr>
              <a:t>Samsung</a:t>
            </a:r>
          </a:p>
          <a:p>
            <a:r>
              <a:rPr lang="en-IN" dirty="0">
                <a:latin typeface="Segeo Ui Semi"/>
              </a:rPr>
              <a:t>Nokia</a:t>
            </a:r>
            <a:endParaRPr lang="en-US" dirty="0">
              <a:latin typeface="Segeo Ui Sem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1DD2E8-1BDA-41D5-B4D3-C8D1E35AE1B0}"/>
              </a:ext>
            </a:extLst>
          </p:cNvPr>
          <p:cNvSpPr txBox="1"/>
          <p:nvPr/>
        </p:nvSpPr>
        <p:spPr>
          <a:xfrm>
            <a:off x="7071669" y="2132367"/>
            <a:ext cx="2682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>
                <a:latin typeface="Segeo Ui Semi"/>
              </a:rPr>
              <a:t>Child Key Words </a:t>
            </a:r>
            <a:endParaRPr lang="en-US" sz="2800" b="1" dirty="0">
              <a:latin typeface="Segeo Ui Sem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07E726-63CE-4E18-BEB7-95F7D78D1124}"/>
              </a:ext>
            </a:extLst>
          </p:cNvPr>
          <p:cNvSpPr txBox="1"/>
          <p:nvPr/>
        </p:nvSpPr>
        <p:spPr>
          <a:xfrm>
            <a:off x="6388768" y="2992779"/>
            <a:ext cx="4277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latin typeface="Segeo Ui Semi"/>
              </a:rPr>
              <a:t>Child keywords are sub keywords under parent keywords. One parent keyword can have multiple child keywords </a:t>
            </a:r>
            <a:endParaRPr lang="en-US" dirty="0">
              <a:latin typeface="Segeo Ui Sem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A48282-3687-473B-AC10-795A6D662E6F}"/>
              </a:ext>
            </a:extLst>
          </p:cNvPr>
          <p:cNvSpPr txBox="1"/>
          <p:nvPr/>
        </p:nvSpPr>
        <p:spPr>
          <a:xfrm>
            <a:off x="7294036" y="3853191"/>
            <a:ext cx="4277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Segeo Ui Semi"/>
              </a:rPr>
              <a:t>E:G</a:t>
            </a:r>
            <a:endParaRPr lang="en-US" dirty="0">
              <a:latin typeface="Segeo Ui Sem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0B4235-1699-4D50-A672-CD26C3C8DD17}"/>
              </a:ext>
            </a:extLst>
          </p:cNvPr>
          <p:cNvSpPr txBox="1"/>
          <p:nvPr/>
        </p:nvSpPr>
        <p:spPr>
          <a:xfrm>
            <a:off x="7976936" y="4236549"/>
            <a:ext cx="1203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Segeo Ui Semi"/>
              </a:rPr>
              <a:t>Audi Q7</a:t>
            </a:r>
          </a:p>
          <a:p>
            <a:r>
              <a:rPr lang="en-IN" dirty="0">
                <a:latin typeface="Segeo Ui Semi"/>
              </a:rPr>
              <a:t>Audi A4</a:t>
            </a:r>
          </a:p>
          <a:p>
            <a:endParaRPr lang="en-US" dirty="0">
              <a:latin typeface="Segeo Ui Sem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054C29-68A5-4C03-979B-6B7088384241}"/>
              </a:ext>
            </a:extLst>
          </p:cNvPr>
          <p:cNvSpPr txBox="1"/>
          <p:nvPr/>
        </p:nvSpPr>
        <p:spPr>
          <a:xfrm>
            <a:off x="7976935" y="5144163"/>
            <a:ext cx="177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Segeo Ui Semi"/>
              </a:rPr>
              <a:t>Toyota Vitz</a:t>
            </a:r>
          </a:p>
          <a:p>
            <a:r>
              <a:rPr lang="en-IN" dirty="0">
                <a:latin typeface="Segeo Ui Semi"/>
              </a:rPr>
              <a:t>Toyota Aqua</a:t>
            </a:r>
            <a:endParaRPr lang="en-US" dirty="0">
              <a:latin typeface="Segeo Ui Semi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7FFF550-AB11-4890-AFAD-BC5D6AA3DA1A}"/>
              </a:ext>
            </a:extLst>
          </p:cNvPr>
          <p:cNvSpPr/>
          <p:nvPr/>
        </p:nvSpPr>
        <p:spPr>
          <a:xfrm>
            <a:off x="1745928" y="2171852"/>
            <a:ext cx="3066704" cy="623472"/>
          </a:xfrm>
          <a:prstGeom prst="round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eo Ui Semi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B74CB64-113F-4D82-8239-94FB6016CCBC}"/>
              </a:ext>
            </a:extLst>
          </p:cNvPr>
          <p:cNvSpPr/>
          <p:nvPr/>
        </p:nvSpPr>
        <p:spPr>
          <a:xfrm>
            <a:off x="6879710" y="2119728"/>
            <a:ext cx="3066704" cy="623472"/>
          </a:xfrm>
          <a:prstGeom prst="round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eo Ui Semi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312476E-186A-47EA-8A51-A605813C22FF}"/>
              </a:ext>
            </a:extLst>
          </p:cNvPr>
          <p:cNvSpPr/>
          <p:nvPr/>
        </p:nvSpPr>
        <p:spPr>
          <a:xfrm>
            <a:off x="294120" y="151240"/>
            <a:ext cx="10800187" cy="9104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eo Ui Sem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8543F1-6F59-4037-A829-F6AB26D843FF}"/>
              </a:ext>
            </a:extLst>
          </p:cNvPr>
          <p:cNvSpPr txBox="1"/>
          <p:nvPr/>
        </p:nvSpPr>
        <p:spPr>
          <a:xfrm>
            <a:off x="438499" y="361575"/>
            <a:ext cx="9816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latin typeface="Segeo Ui Semi"/>
                <a:ea typeface="Adobe Fan Heiti Std B" panose="020B0700000000000000" pitchFamily="34" charset="-128"/>
                <a:cs typeface="Segoe UI Semibold" panose="020B0702040204020203" pitchFamily="34" charset="0"/>
              </a:rPr>
              <a:t>Type of Key Words</a:t>
            </a:r>
            <a:endParaRPr lang="en-US" sz="3200" b="1" dirty="0">
              <a:latin typeface="Segeo Ui Semi"/>
              <a:ea typeface="Adobe Fan Heiti Std B" panose="020B0700000000000000" pitchFamily="34" charset="-128"/>
              <a:cs typeface="Segoe UI Semibold" panose="020B0702040204020203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EB133E3-E517-4CC9-B985-6B9CD91CE4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7444" y="5890308"/>
            <a:ext cx="2768254" cy="9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8672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423093E2-FC2D-4AE3-A203-E852A5F2FA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AD2985-C5BD-4626-8C11-7E8440B79573}"/>
              </a:ext>
            </a:extLst>
          </p:cNvPr>
          <p:cNvSpPr txBox="1"/>
          <p:nvPr/>
        </p:nvSpPr>
        <p:spPr>
          <a:xfrm>
            <a:off x="1010652" y="1359568"/>
            <a:ext cx="10371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latin typeface="Segeo Ui Semi"/>
              </a:rPr>
              <a:t>Own Keywords + Closest Competitors + Middle Level Competitors</a:t>
            </a:r>
            <a:endParaRPr lang="en-US" sz="2800" dirty="0">
              <a:latin typeface="Segeo Ui Sem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499790-2050-4F88-9CF3-599C9062A841}"/>
              </a:ext>
            </a:extLst>
          </p:cNvPr>
          <p:cNvSpPr txBox="1"/>
          <p:nvPr/>
        </p:nvSpPr>
        <p:spPr>
          <a:xfrm>
            <a:off x="882763" y="2406324"/>
            <a:ext cx="2104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>
                <a:latin typeface="Segeo Ui Semi"/>
              </a:rPr>
              <a:t>Own Keywords</a:t>
            </a:r>
            <a:endParaRPr lang="en-US" sz="2400" b="1" dirty="0">
              <a:latin typeface="Segeo Ui Sem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FD2C6C-42EA-4C56-AD86-D81E39345EA2}"/>
              </a:ext>
            </a:extLst>
          </p:cNvPr>
          <p:cNvSpPr txBox="1"/>
          <p:nvPr/>
        </p:nvSpPr>
        <p:spPr>
          <a:xfrm>
            <a:off x="344493" y="3331677"/>
            <a:ext cx="28249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latin typeface="Segeo Ui Semi"/>
              </a:rPr>
              <a:t>Own keywords means the key words related to your own brand and model </a:t>
            </a:r>
            <a:endParaRPr lang="en-US" dirty="0">
              <a:latin typeface="Segeo Ui Sem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6D2D15-8018-407C-92E9-F61F8FA95628}"/>
              </a:ext>
            </a:extLst>
          </p:cNvPr>
          <p:cNvSpPr txBox="1"/>
          <p:nvPr/>
        </p:nvSpPr>
        <p:spPr>
          <a:xfrm>
            <a:off x="786808" y="5023706"/>
            <a:ext cx="4277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Segeo Ui Semi"/>
              </a:rPr>
              <a:t>E:G</a:t>
            </a:r>
            <a:endParaRPr lang="en-US" dirty="0">
              <a:latin typeface="Segeo Ui Sem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792B9F-154B-4E4D-8DBA-C0320C6CBA49}"/>
              </a:ext>
            </a:extLst>
          </p:cNvPr>
          <p:cNvSpPr txBox="1"/>
          <p:nvPr/>
        </p:nvSpPr>
        <p:spPr>
          <a:xfrm>
            <a:off x="1156887" y="5380730"/>
            <a:ext cx="1549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Segeo Ui Semi"/>
              </a:rPr>
              <a:t>Peugeot </a:t>
            </a:r>
          </a:p>
          <a:p>
            <a:r>
              <a:rPr lang="en-IN" dirty="0">
                <a:latin typeface="Segeo Ui Semi"/>
              </a:rPr>
              <a:t>Peugeot 3008</a:t>
            </a:r>
            <a:endParaRPr lang="en-US" dirty="0">
              <a:latin typeface="Segeo Ui Sem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C26DE3-F6D5-4519-973A-73E5AEBD6382}"/>
              </a:ext>
            </a:extLst>
          </p:cNvPr>
          <p:cNvSpPr txBox="1"/>
          <p:nvPr/>
        </p:nvSpPr>
        <p:spPr>
          <a:xfrm>
            <a:off x="4085822" y="2376400"/>
            <a:ext cx="2741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>
                <a:latin typeface="Segeo Ui Semi"/>
              </a:rPr>
              <a:t>Closest Competitors</a:t>
            </a:r>
            <a:endParaRPr lang="en-US" sz="2400" b="1" dirty="0">
              <a:latin typeface="Segeo Ui Sem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061758-E7AA-40FD-B932-FB87DC19FAD0}"/>
              </a:ext>
            </a:extLst>
          </p:cNvPr>
          <p:cNvSpPr txBox="1"/>
          <p:nvPr/>
        </p:nvSpPr>
        <p:spPr>
          <a:xfrm>
            <a:off x="3941224" y="3288594"/>
            <a:ext cx="2824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latin typeface="Segeo Ui Semi"/>
              </a:rPr>
              <a:t>Competitive keywords which are directly competing with your own keywords</a:t>
            </a:r>
            <a:endParaRPr lang="en-US" dirty="0">
              <a:latin typeface="Segeo Ui Sem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430215-883D-4E75-93E8-1B07B85F28E5}"/>
              </a:ext>
            </a:extLst>
          </p:cNvPr>
          <p:cNvSpPr txBox="1"/>
          <p:nvPr/>
        </p:nvSpPr>
        <p:spPr>
          <a:xfrm>
            <a:off x="4414286" y="4924766"/>
            <a:ext cx="4277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Segeo Ui Semi"/>
              </a:rPr>
              <a:t>E:G</a:t>
            </a:r>
            <a:endParaRPr lang="en-US" dirty="0">
              <a:latin typeface="Segeo Ui Sem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674C4A-BB2C-44C3-8C26-E592F82D423F}"/>
              </a:ext>
            </a:extLst>
          </p:cNvPr>
          <p:cNvSpPr txBox="1"/>
          <p:nvPr/>
        </p:nvSpPr>
        <p:spPr>
          <a:xfrm>
            <a:off x="4784365" y="5281790"/>
            <a:ext cx="1549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Segeo Ui Semi"/>
              </a:rPr>
              <a:t>Audi Q7</a:t>
            </a:r>
          </a:p>
          <a:p>
            <a:r>
              <a:rPr lang="en-US" dirty="0">
                <a:latin typeface="Segeo Ui Semi"/>
              </a:rPr>
              <a:t>Nissan X-Trail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4BC12D-2D96-4D06-A199-236027BCEB8E}"/>
              </a:ext>
            </a:extLst>
          </p:cNvPr>
          <p:cNvSpPr txBox="1"/>
          <p:nvPr/>
        </p:nvSpPr>
        <p:spPr>
          <a:xfrm>
            <a:off x="7699438" y="2370228"/>
            <a:ext cx="3463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>
                <a:latin typeface="Segeo Ui Semi"/>
              </a:rPr>
              <a:t>Middle Level Competitors</a:t>
            </a:r>
            <a:endParaRPr lang="en-US" sz="2400" b="1" dirty="0">
              <a:latin typeface="Segeo Ui Sem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1FF8CC9-1AD9-44D3-8F30-F3792B636941}"/>
              </a:ext>
            </a:extLst>
          </p:cNvPr>
          <p:cNvSpPr txBox="1"/>
          <p:nvPr/>
        </p:nvSpPr>
        <p:spPr>
          <a:xfrm>
            <a:off x="8114201" y="3224490"/>
            <a:ext cx="28249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latin typeface="Segeo Ui Semi"/>
              </a:rPr>
              <a:t>Competitive keywords which are not directly competing with your keywords, but can make in impact on your keywords</a:t>
            </a:r>
            <a:endParaRPr lang="en-US" dirty="0">
              <a:latin typeface="Segeo Ui Sem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2DD3CB9-8FEE-4CB2-AB6A-C0022BBE4A4D}"/>
              </a:ext>
            </a:extLst>
          </p:cNvPr>
          <p:cNvSpPr txBox="1"/>
          <p:nvPr/>
        </p:nvSpPr>
        <p:spPr>
          <a:xfrm>
            <a:off x="8521679" y="4818242"/>
            <a:ext cx="4277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Segeo Ui Semi"/>
              </a:rPr>
              <a:t>E:G</a:t>
            </a:r>
            <a:endParaRPr lang="en-US" dirty="0">
              <a:latin typeface="Segeo Ui Sem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A160D4-F846-4D05-8818-686352B02089}"/>
              </a:ext>
            </a:extLst>
          </p:cNvPr>
          <p:cNvSpPr txBox="1"/>
          <p:nvPr/>
        </p:nvSpPr>
        <p:spPr>
          <a:xfrm>
            <a:off x="8891757" y="5175266"/>
            <a:ext cx="2490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Segeo Ui Semi"/>
              </a:rPr>
              <a:t>Audi Q3</a:t>
            </a:r>
          </a:p>
          <a:p>
            <a:r>
              <a:rPr lang="en-US" dirty="0">
                <a:latin typeface="Segeo Ui Semi"/>
              </a:rPr>
              <a:t>Mitsubishi </a:t>
            </a:r>
            <a:r>
              <a:rPr lang="en-US" dirty="0" err="1">
                <a:latin typeface="Segeo Ui Semi"/>
              </a:rPr>
              <a:t>XPander</a:t>
            </a:r>
            <a:endParaRPr lang="en-US" dirty="0">
              <a:latin typeface="Segeo Ui Semi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BF43FCB-A11D-47E7-AE81-9E542AA97873}"/>
              </a:ext>
            </a:extLst>
          </p:cNvPr>
          <p:cNvSpPr/>
          <p:nvPr/>
        </p:nvSpPr>
        <p:spPr>
          <a:xfrm>
            <a:off x="344493" y="2323856"/>
            <a:ext cx="3066704" cy="623472"/>
          </a:xfrm>
          <a:prstGeom prst="round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eo Ui Semi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34F3815-2FE4-411E-B173-4CDCAC2DD529}"/>
              </a:ext>
            </a:extLst>
          </p:cNvPr>
          <p:cNvSpPr/>
          <p:nvPr/>
        </p:nvSpPr>
        <p:spPr>
          <a:xfrm>
            <a:off x="3881718" y="2295496"/>
            <a:ext cx="3066704" cy="623472"/>
          </a:xfrm>
          <a:prstGeom prst="round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eo Ui Semi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B8D9C20-FEB5-4E4B-9D8A-2D5B3122E7E0}"/>
              </a:ext>
            </a:extLst>
          </p:cNvPr>
          <p:cNvSpPr/>
          <p:nvPr/>
        </p:nvSpPr>
        <p:spPr>
          <a:xfrm>
            <a:off x="7578741" y="2278731"/>
            <a:ext cx="3730495" cy="623472"/>
          </a:xfrm>
          <a:prstGeom prst="round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eo Ui Semi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A26BE8E-7312-4488-A4B9-3F12FEAB855E}"/>
              </a:ext>
            </a:extLst>
          </p:cNvPr>
          <p:cNvSpPr/>
          <p:nvPr/>
        </p:nvSpPr>
        <p:spPr>
          <a:xfrm>
            <a:off x="294120" y="151240"/>
            <a:ext cx="10800187" cy="9104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eo Ui Semi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7B2D716-BC14-441E-94C1-0084DC60D660}"/>
              </a:ext>
            </a:extLst>
          </p:cNvPr>
          <p:cNvSpPr txBox="1"/>
          <p:nvPr/>
        </p:nvSpPr>
        <p:spPr>
          <a:xfrm>
            <a:off x="438499" y="361575"/>
            <a:ext cx="9816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latin typeface="Segeo Ui Semi"/>
                <a:ea typeface="Adobe Fan Heiti Std B" panose="020B0700000000000000" pitchFamily="34" charset="-128"/>
                <a:cs typeface="Segoe UI Semibold" panose="020B0702040204020203" pitchFamily="34" charset="0"/>
              </a:rPr>
              <a:t>Type of Key Words</a:t>
            </a:r>
            <a:endParaRPr lang="en-US" sz="3200" b="1" dirty="0">
              <a:latin typeface="Segeo Ui Semi"/>
              <a:ea typeface="Adobe Fan Heiti Std B" panose="020B0700000000000000" pitchFamily="34" charset="-128"/>
              <a:cs typeface="Segoe UI Semibold" panose="020B0702040204020203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F382856-F5B5-4458-AAD1-B7C43DFADB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7444" y="5890308"/>
            <a:ext cx="2768254" cy="9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946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EBF980C-803B-47D3-9FC8-BC23548D96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A8038B-8DD1-49B2-9362-D529DCAD1BF3}"/>
              </a:ext>
            </a:extLst>
          </p:cNvPr>
          <p:cNvSpPr txBox="1"/>
          <p:nvPr/>
        </p:nvSpPr>
        <p:spPr>
          <a:xfrm>
            <a:off x="1263316" y="1227221"/>
            <a:ext cx="823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>
                <a:latin typeface="Segeo Ui Semi"/>
              </a:rPr>
              <a:t>Note : </a:t>
            </a:r>
            <a:endParaRPr lang="en-US" b="1" dirty="0">
              <a:latin typeface="Segeo Ui Sem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ED9190-DEC5-43AF-BBF4-0C9CF636A215}"/>
              </a:ext>
            </a:extLst>
          </p:cNvPr>
          <p:cNvSpPr txBox="1"/>
          <p:nvPr/>
        </p:nvSpPr>
        <p:spPr>
          <a:xfrm>
            <a:off x="1552074" y="1772137"/>
            <a:ext cx="1051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>
                <a:latin typeface="Segeo Ui Semi"/>
              </a:rPr>
              <a:t>The search solution is purely based on the user behaviour. So the campaign duration is based on </a:t>
            </a:r>
            <a:endParaRPr lang="en-US" sz="2000" dirty="0">
              <a:latin typeface="Segeo Ui Sem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5F96B0-D9B8-4B86-B0CB-4EB7A4EBB75D}"/>
              </a:ext>
            </a:extLst>
          </p:cNvPr>
          <p:cNvSpPr txBox="1"/>
          <p:nvPr/>
        </p:nvSpPr>
        <p:spPr>
          <a:xfrm>
            <a:off x="8871199" y="4724843"/>
            <a:ext cx="2767771" cy="72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latin typeface="Segeo Ui Semi"/>
              </a:rPr>
              <a:t> The trend of searching product by users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28F49C-5580-47BE-B819-53256A5521F1}"/>
              </a:ext>
            </a:extLst>
          </p:cNvPr>
          <p:cNvSpPr txBox="1"/>
          <p:nvPr/>
        </p:nvSpPr>
        <p:spPr>
          <a:xfrm>
            <a:off x="1718954" y="6008950"/>
            <a:ext cx="6966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latin typeface="Segeo Ui Semi"/>
              </a:rPr>
              <a:t>So before executing a campaign, having a proper plan will help to get good result and run the campaign smoothly. </a:t>
            </a:r>
            <a:endParaRPr lang="en-US" dirty="0">
              <a:latin typeface="Segeo Ui Semi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A0F1008-EC0C-46D3-A8DB-1D2D1EA52BF3}"/>
              </a:ext>
            </a:extLst>
          </p:cNvPr>
          <p:cNvSpPr/>
          <p:nvPr/>
        </p:nvSpPr>
        <p:spPr>
          <a:xfrm>
            <a:off x="294120" y="151240"/>
            <a:ext cx="10800187" cy="9104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eo Ui Sem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75B2E1-C89D-4456-9063-2B98C46B00BD}"/>
              </a:ext>
            </a:extLst>
          </p:cNvPr>
          <p:cNvSpPr txBox="1"/>
          <p:nvPr/>
        </p:nvSpPr>
        <p:spPr>
          <a:xfrm>
            <a:off x="438499" y="361575"/>
            <a:ext cx="9816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 err="1">
                <a:latin typeface="Segeo Ui Semi"/>
                <a:ea typeface="Adobe Fan Heiti Std B" panose="020B0700000000000000" pitchFamily="34" charset="-128"/>
                <a:cs typeface="Segoe UI Semibold" panose="020B0702040204020203" pitchFamily="34" charset="0"/>
              </a:rPr>
              <a:t>Ikman</a:t>
            </a:r>
            <a:r>
              <a:rPr lang="en-IN" sz="3200" b="1" dirty="0">
                <a:latin typeface="Segeo Ui Semi"/>
                <a:ea typeface="Adobe Fan Heiti Std B" panose="020B0700000000000000" pitchFamily="34" charset="-128"/>
                <a:cs typeface="Segoe UI Semibold" panose="020B0702040204020203" pitchFamily="34" charset="0"/>
              </a:rPr>
              <a:t> Search</a:t>
            </a:r>
            <a:endParaRPr lang="en-US" sz="3200" b="1" dirty="0">
              <a:latin typeface="Segeo Ui Semi"/>
              <a:ea typeface="Adobe Fan Heiti Std B" panose="020B0700000000000000" pitchFamily="34" charset="-128"/>
              <a:cs typeface="Segoe UI Semibold" panose="020B0702040204020203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1680E76-99F6-45B4-A95E-433E202094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899" y="2659376"/>
            <a:ext cx="1761879" cy="17618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95B91E3-9AAA-4006-9A06-847CB1D83C4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2334" y="2617646"/>
            <a:ext cx="1761879" cy="17618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B89C409-C383-4392-91BA-8133534CAF4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8982" y="2578084"/>
            <a:ext cx="1761879" cy="176187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7B8888C-4E71-4BAC-81BA-72E31D9DCA8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146" y="2539497"/>
            <a:ext cx="1761879" cy="176187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A35DB5D-6931-45D4-9423-09022C90E9DD}"/>
              </a:ext>
            </a:extLst>
          </p:cNvPr>
          <p:cNvSpPr txBox="1"/>
          <p:nvPr/>
        </p:nvSpPr>
        <p:spPr>
          <a:xfrm>
            <a:off x="6186037" y="4647322"/>
            <a:ext cx="27677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latin typeface="Segeo Ui Semi"/>
              </a:rPr>
              <a:t>Number of search queries for selected</a:t>
            </a:r>
          </a:p>
          <a:p>
            <a:pPr algn="ctr"/>
            <a:r>
              <a:rPr lang="en-IN" sz="2000" b="1" dirty="0">
                <a:latin typeface="Segeo Ui Semi"/>
              </a:rPr>
              <a:t> key words</a:t>
            </a:r>
          </a:p>
          <a:p>
            <a:pPr algn="ctr"/>
            <a:r>
              <a:rPr lang="en-IN" sz="2000" b="1" dirty="0">
                <a:latin typeface="Segeo Ui Semi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2F13F2-49C2-4A28-9710-DD736C0EFA7A}"/>
              </a:ext>
            </a:extLst>
          </p:cNvPr>
          <p:cNvSpPr txBox="1"/>
          <p:nvPr/>
        </p:nvSpPr>
        <p:spPr>
          <a:xfrm>
            <a:off x="3521735" y="4379525"/>
            <a:ext cx="2484229" cy="13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IN" sz="2000" b="1" dirty="0">
              <a:latin typeface="Segeo Ui Semi"/>
            </a:endParaRPr>
          </a:p>
          <a:p>
            <a:pPr algn="ctr"/>
            <a:r>
              <a:rPr lang="en-IN" sz="2000" b="1" dirty="0">
                <a:latin typeface="Segeo Ui Semi"/>
              </a:rPr>
              <a:t>Number of keywords you select</a:t>
            </a:r>
          </a:p>
          <a:p>
            <a:pPr algn="ctr"/>
            <a:endParaRPr lang="en-IN" sz="2000" b="1" dirty="0">
              <a:latin typeface="Segeo Ui Sem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9FB8D6-4B35-4F72-BCDE-C525D3E2864E}"/>
              </a:ext>
            </a:extLst>
          </p:cNvPr>
          <p:cNvSpPr txBox="1"/>
          <p:nvPr/>
        </p:nvSpPr>
        <p:spPr>
          <a:xfrm>
            <a:off x="294120" y="4587962"/>
            <a:ext cx="25934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latin typeface="Segeo Ui Semi"/>
              </a:rPr>
              <a:t>The number of impression you buy </a:t>
            </a:r>
          </a:p>
          <a:p>
            <a:pPr algn="ctr"/>
            <a:endParaRPr lang="en-IN" sz="2000" b="1" dirty="0">
              <a:latin typeface="Segeo Ui Semi"/>
            </a:endParaRPr>
          </a:p>
          <a:p>
            <a:pPr algn="ctr"/>
            <a:endParaRPr lang="en-IN" sz="2000" b="1" dirty="0">
              <a:latin typeface="Segeo Ui Semi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C0D8276-A39B-43B9-B315-598F3612F7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7444" y="5890308"/>
            <a:ext cx="2768254" cy="9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6103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B6BEC5-B427-41C7-8BBA-8FF6DED5A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DE9CF9C-B4D3-49A3-86F8-993E9941E0FB}"/>
              </a:ext>
            </a:extLst>
          </p:cNvPr>
          <p:cNvSpPr/>
          <p:nvPr/>
        </p:nvSpPr>
        <p:spPr>
          <a:xfrm>
            <a:off x="883667" y="747922"/>
            <a:ext cx="10800187" cy="9104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4A02B1-A7BC-40F3-A0E3-77F6BB3E1779}"/>
              </a:ext>
            </a:extLst>
          </p:cNvPr>
          <p:cNvSpPr txBox="1"/>
          <p:nvPr/>
        </p:nvSpPr>
        <p:spPr>
          <a:xfrm>
            <a:off x="1028046" y="958257"/>
            <a:ext cx="9816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dirty="0">
                <a:latin typeface="Segoe UI Semibold" panose="020B0702040204020203" pitchFamily="34" charset="0"/>
                <a:ea typeface="Adobe Fan Heiti Std B" panose="020B0700000000000000" pitchFamily="34" charset="-128"/>
                <a:cs typeface="Segoe UI Semibold" panose="020B0702040204020203" pitchFamily="34" charset="0"/>
              </a:rPr>
              <a:t>Persona Based Targeting</a:t>
            </a:r>
            <a:endParaRPr lang="en-US" sz="3200" dirty="0">
              <a:latin typeface="Segoe UI Semibold" panose="020B0702040204020203" pitchFamily="34" charset="0"/>
              <a:ea typeface="Adobe Fan Heiti Std B" panose="020B0700000000000000" pitchFamily="34" charset="-128"/>
              <a:cs typeface="Segoe UI Semibold" panose="020B07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8A8365-F643-42C0-83A2-1B0B01941D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1744" y="1753367"/>
            <a:ext cx="4909887" cy="49098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211DA3-C55E-4A37-8A28-D35961EAD7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7444" y="5890308"/>
            <a:ext cx="2768254" cy="9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8298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407FFF-06C4-48BD-BCED-3D317F862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3975" y="-15720"/>
            <a:ext cx="12384103" cy="70392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7C3FB7-D77A-45BD-816E-3A221F94B163}"/>
              </a:ext>
            </a:extLst>
          </p:cNvPr>
          <p:cNvSpPr txBox="1"/>
          <p:nvPr/>
        </p:nvSpPr>
        <p:spPr>
          <a:xfrm>
            <a:off x="-264695" y="1371278"/>
            <a:ext cx="83859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latin typeface="Segeo Ui Semi"/>
              </a:rPr>
              <a:t>In Sri Lanka, 8 M – 9 M people </a:t>
            </a:r>
          </a:p>
          <a:p>
            <a:pPr algn="ctr"/>
            <a:r>
              <a:rPr lang="en-IN" sz="2800" b="1" dirty="0">
                <a:latin typeface="Segeo Ui Semi"/>
              </a:rPr>
              <a:t>patronizes the Internet</a:t>
            </a:r>
            <a:endParaRPr lang="en-US" sz="2800" b="1" dirty="0">
              <a:latin typeface="Segeo Ui Semi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0B4EADF-718F-4B46-B629-F59A3A5FD685}"/>
              </a:ext>
            </a:extLst>
          </p:cNvPr>
          <p:cNvGrpSpPr/>
          <p:nvPr/>
        </p:nvGrpSpPr>
        <p:grpSpPr>
          <a:xfrm>
            <a:off x="-264695" y="2383126"/>
            <a:ext cx="8385903" cy="1288847"/>
            <a:chOff x="1385299" y="2629775"/>
            <a:chExt cx="8385903" cy="128884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B3462B4-0790-4149-A689-8B7E77E8F86F}"/>
                </a:ext>
              </a:extLst>
            </p:cNvPr>
            <p:cNvSpPr txBox="1"/>
            <p:nvPr/>
          </p:nvSpPr>
          <p:spPr>
            <a:xfrm>
              <a:off x="4631933" y="2629775"/>
              <a:ext cx="21181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800" b="1" dirty="0">
                  <a:latin typeface="Segeo Ui Semi"/>
                </a:rPr>
                <a:t> out of them </a:t>
              </a:r>
              <a:endParaRPr lang="en-US" sz="2800" b="1" dirty="0">
                <a:latin typeface="Segeo Ui Semi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10532A5-908E-4AC7-8597-D5ADEBB509D9}"/>
                </a:ext>
              </a:extLst>
            </p:cNvPr>
            <p:cNvSpPr txBox="1"/>
            <p:nvPr/>
          </p:nvSpPr>
          <p:spPr>
            <a:xfrm>
              <a:off x="1385299" y="3210736"/>
              <a:ext cx="838590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4000" b="1" dirty="0">
                  <a:latin typeface="Segeo Ui Semi"/>
                </a:rPr>
                <a:t>3.3 M – 3.5 M are using ikman.lk  </a:t>
              </a:r>
              <a:endParaRPr lang="en-US" sz="4000" b="1" dirty="0">
                <a:latin typeface="Segeo Ui Semi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00FD060-0FEC-4561-981F-CDE33A4AB572}"/>
              </a:ext>
            </a:extLst>
          </p:cNvPr>
          <p:cNvGrpSpPr/>
          <p:nvPr/>
        </p:nvGrpSpPr>
        <p:grpSpPr>
          <a:xfrm>
            <a:off x="-143974" y="3810000"/>
            <a:ext cx="8385903" cy="1260744"/>
            <a:chOff x="1498075" y="4056649"/>
            <a:chExt cx="8385903" cy="126074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BE37502-6284-4050-9562-9C40C022714E}"/>
                </a:ext>
              </a:extLst>
            </p:cNvPr>
            <p:cNvSpPr txBox="1"/>
            <p:nvPr/>
          </p:nvSpPr>
          <p:spPr>
            <a:xfrm>
              <a:off x="4712414" y="4056649"/>
              <a:ext cx="21181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800" b="1" dirty="0">
                  <a:latin typeface="Segeo Ui Semi"/>
                </a:rPr>
                <a:t>out of them </a:t>
              </a:r>
              <a:endParaRPr lang="en-US" sz="2800" b="1" dirty="0">
                <a:latin typeface="Segeo Ui Semi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F8217F8-950C-4590-898C-1DA722E92032}"/>
                </a:ext>
              </a:extLst>
            </p:cNvPr>
            <p:cNvSpPr txBox="1"/>
            <p:nvPr/>
          </p:nvSpPr>
          <p:spPr>
            <a:xfrm>
              <a:off x="1498075" y="4609507"/>
              <a:ext cx="838590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4000" b="1" dirty="0">
                  <a:latin typeface="Segeo Ui Semi"/>
                </a:rPr>
                <a:t>90% are from Sri Lanka</a:t>
              </a:r>
              <a:endParaRPr lang="en-US" sz="4000" b="1" dirty="0">
                <a:latin typeface="Segeo Ui Semi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EED8C531-33BB-4DE7-9690-0C26A618F6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1874" y="6106862"/>
            <a:ext cx="2768254" cy="9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39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C97712B-78CF-419A-A839-6A50C8B44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D8B8452-CDE5-4D05-B024-B8C698B7C98A}"/>
              </a:ext>
            </a:extLst>
          </p:cNvPr>
          <p:cNvSpPr/>
          <p:nvPr/>
        </p:nvSpPr>
        <p:spPr>
          <a:xfrm>
            <a:off x="449179" y="391653"/>
            <a:ext cx="11077074" cy="9104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1E87E6-A5AF-4C3B-850F-2363406E51A4}"/>
              </a:ext>
            </a:extLst>
          </p:cNvPr>
          <p:cNvSpPr txBox="1"/>
          <p:nvPr/>
        </p:nvSpPr>
        <p:spPr>
          <a:xfrm>
            <a:off x="557463" y="523128"/>
            <a:ext cx="3561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>
                <a:latin typeface="Segoe UI Semibold" panose="020B0702040204020203" pitchFamily="34" charset="0"/>
                <a:ea typeface="Adobe Fan Heiti Std B" panose="020B0700000000000000" pitchFamily="34" charset="-128"/>
                <a:cs typeface="Segoe UI Semibold" panose="020B0702040204020203" pitchFamily="34" charset="0"/>
              </a:rPr>
              <a:t>Our Investors</a:t>
            </a:r>
            <a:endParaRPr lang="en-US" sz="3600" dirty="0">
              <a:latin typeface="Segoe UI Semibold" panose="020B0702040204020203" pitchFamily="34" charset="0"/>
              <a:ea typeface="Adobe Fan Heiti Std B" panose="020B0700000000000000" pitchFamily="34" charset="-128"/>
              <a:cs typeface="Segoe UI Semibold" panose="020B07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1E7410-9C82-47E6-992F-6C76EDB0E31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359" y="1506125"/>
            <a:ext cx="1372900" cy="139997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3C97A48-C1CC-454D-96AA-85E1A5B342C6}"/>
              </a:ext>
            </a:extLst>
          </p:cNvPr>
          <p:cNvSpPr/>
          <p:nvPr/>
        </p:nvSpPr>
        <p:spPr>
          <a:xfrm>
            <a:off x="2547457" y="1471039"/>
            <a:ext cx="39966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cap="all" dirty="0">
                <a:solidFill>
                  <a:schemeClr val="bg2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INVESTMENT AB KINNEVIK</a:t>
            </a:r>
            <a:endParaRPr lang="en-IN" sz="2400" b="1" i="0" cap="all" dirty="0">
              <a:solidFill>
                <a:schemeClr val="bg2">
                  <a:lumMod val="50000"/>
                </a:schemeClr>
              </a:solidFill>
              <a:effectLst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B1EEE1-B784-47AF-9B2F-EC1F40552384}"/>
              </a:ext>
            </a:extLst>
          </p:cNvPr>
          <p:cNvSpPr txBox="1"/>
          <p:nvPr/>
        </p:nvSpPr>
        <p:spPr>
          <a:xfrm>
            <a:off x="2562741" y="2055814"/>
            <a:ext cx="7730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Kinnevik's</a:t>
            </a:r>
            <a:r>
              <a:rPr lang="en-IN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main areas of focus are the Communications, e-Commerce, Entertainment and Financial Services sectors. </a:t>
            </a:r>
            <a:r>
              <a:rPr lang="en-IN" sz="16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Kinnevik</a:t>
            </a:r>
            <a:r>
              <a:rPr lang="en-IN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has a significant stake in over 50 companies that operate in more than 80 countries across 5 continents, 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E1C87B7-547F-4C24-A9A0-392A56862E5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915" y="3238664"/>
            <a:ext cx="1354562" cy="13411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A33F885-8C82-4D08-8281-F78084CDDE2C}"/>
              </a:ext>
            </a:extLst>
          </p:cNvPr>
          <p:cNvSpPr/>
          <p:nvPr/>
        </p:nvSpPr>
        <p:spPr>
          <a:xfrm>
            <a:off x="2562741" y="3118412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2400" b="1" cap="all" dirty="0">
                <a:solidFill>
                  <a:schemeClr val="bg2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HILLHOUSE CAPITAL</a:t>
            </a:r>
            <a:endParaRPr lang="en-IN" sz="2400" dirty="0">
              <a:solidFill>
                <a:schemeClr val="bg2">
                  <a:lumMod val="5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659E93-B2D5-450E-831B-C385716A9C0D}"/>
              </a:ext>
            </a:extLst>
          </p:cNvPr>
          <p:cNvSpPr txBox="1"/>
          <p:nvPr/>
        </p:nvSpPr>
        <p:spPr>
          <a:xfrm>
            <a:off x="2603617" y="3682824"/>
            <a:ext cx="6488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Hillhouse Capital Management is a long-term equities investor with over $16 billion under management. </a:t>
            </a:r>
          </a:p>
          <a:p>
            <a:r>
              <a:rPr lang="en-IN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Hillhouse invests globally with a focus in Asia. 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FB3EA9-9581-45F2-9653-DB15AFB65B53}"/>
              </a:ext>
            </a:extLst>
          </p:cNvPr>
          <p:cNvSpPr txBox="1"/>
          <p:nvPr/>
        </p:nvSpPr>
        <p:spPr>
          <a:xfrm>
            <a:off x="2603617" y="5064163"/>
            <a:ext cx="69847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Brummer &amp; Partners is a leading European hedge fund manager that brings together managers with different management strategies in a corporate group. Together, we manage SEK 108 billion * on behalf of private individuals, companies and institutional investors. Brummer &amp; Partners has offices in seven countries and is headquartered in Stockholm. The group has about 400 employees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047A789-3E7B-4BEE-8820-0D159FC6E04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169" y="4966855"/>
            <a:ext cx="1404090" cy="139997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51EAF62-960B-40E8-ACE7-F7BDF3CD0596}"/>
              </a:ext>
            </a:extLst>
          </p:cNvPr>
          <p:cNvSpPr/>
          <p:nvPr/>
        </p:nvSpPr>
        <p:spPr>
          <a:xfrm>
            <a:off x="2603617" y="4556418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2400" b="1" cap="all" dirty="0">
                <a:solidFill>
                  <a:srgbClr val="70767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BRUMMER &amp; PARTNERS</a:t>
            </a:r>
            <a:endParaRPr lang="en-IN" sz="24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967AC40-9F3C-4A73-8D8A-CAF0B2CD35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7444" y="5890308"/>
            <a:ext cx="2768254" cy="9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5960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B841E3-EE01-4641-B059-5D4103273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DE1E161-8B57-461A-8D1E-176CC684563F}"/>
              </a:ext>
            </a:extLst>
          </p:cNvPr>
          <p:cNvSpPr/>
          <p:nvPr/>
        </p:nvSpPr>
        <p:spPr>
          <a:xfrm>
            <a:off x="1458028" y="2126649"/>
            <a:ext cx="51593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800" b="1" dirty="0">
                <a:latin typeface="Segeo Ui Semi"/>
              </a:rPr>
              <a:t>we follow the industry accepted inventory buying model  </a:t>
            </a:r>
            <a:endParaRPr lang="en-US" sz="2800" dirty="0">
              <a:latin typeface="Segeo Ui Sem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614679-508E-4667-AC7D-5C50F468E0B5}"/>
              </a:ext>
            </a:extLst>
          </p:cNvPr>
          <p:cNvSpPr/>
          <p:nvPr/>
        </p:nvSpPr>
        <p:spPr>
          <a:xfrm>
            <a:off x="655843" y="3632866"/>
            <a:ext cx="65008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5400" b="1" dirty="0">
                <a:latin typeface="Segeo Ui Semi"/>
              </a:rPr>
              <a:t>CPM  - </a:t>
            </a:r>
            <a:r>
              <a:rPr lang="en-US" sz="5400" b="1" dirty="0">
                <a:latin typeface="Segeo Ui Semi"/>
              </a:rPr>
              <a:t> Cost Per Mille</a:t>
            </a:r>
            <a:r>
              <a:rPr lang="en-IN" sz="5400" b="1" dirty="0">
                <a:latin typeface="Segeo Ui Semi"/>
              </a:rPr>
              <a:t> </a:t>
            </a:r>
            <a:endParaRPr lang="en-US" sz="5400" b="1" dirty="0">
              <a:latin typeface="Segeo Ui Sem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9C3B3C-7C93-4881-8E1C-25FE3D82E8C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4009" y="969309"/>
            <a:ext cx="4531317" cy="45267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3216A1-E78B-4CA4-8AF5-938A71E845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7444" y="5890308"/>
            <a:ext cx="2768254" cy="9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84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3105D90-F9A3-4765-B8C3-5A21A4BF92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6992AB9-423F-48EF-B2DB-62A3FF98146E}"/>
              </a:ext>
            </a:extLst>
          </p:cNvPr>
          <p:cNvSpPr/>
          <p:nvPr/>
        </p:nvSpPr>
        <p:spPr>
          <a:xfrm>
            <a:off x="3058979" y="1431756"/>
            <a:ext cx="3627569" cy="3609475"/>
          </a:xfrm>
          <a:prstGeom prst="ellipse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51C57AD-4E58-40B5-9769-DD09EA4144BE}"/>
              </a:ext>
            </a:extLst>
          </p:cNvPr>
          <p:cNvSpPr/>
          <p:nvPr/>
        </p:nvSpPr>
        <p:spPr>
          <a:xfrm>
            <a:off x="5143453" y="1431756"/>
            <a:ext cx="3627569" cy="3609475"/>
          </a:xfrm>
          <a:prstGeom prst="ellipse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1554A1-074F-4411-9A31-ECFF949F21B0}"/>
              </a:ext>
            </a:extLst>
          </p:cNvPr>
          <p:cNvSpPr txBox="1"/>
          <p:nvPr/>
        </p:nvSpPr>
        <p:spPr>
          <a:xfrm>
            <a:off x="3250985" y="1874718"/>
            <a:ext cx="17004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/>
              <a:t>Category </a:t>
            </a:r>
          </a:p>
          <a:p>
            <a:pPr algn="ctr"/>
            <a:r>
              <a:rPr lang="en-IN" sz="2000" b="1" dirty="0"/>
              <a:t>Level </a:t>
            </a:r>
          </a:p>
          <a:p>
            <a:pPr algn="ctr"/>
            <a:r>
              <a:rPr lang="en-IN" sz="2000" b="1" dirty="0"/>
              <a:t>Classification </a:t>
            </a:r>
          </a:p>
          <a:p>
            <a:pPr algn="ctr"/>
            <a:r>
              <a:rPr lang="en-IN" sz="2000" b="1" dirty="0"/>
              <a:t>And </a:t>
            </a:r>
          </a:p>
          <a:p>
            <a:pPr algn="ctr"/>
            <a:r>
              <a:rPr lang="en-IN" sz="2000" b="1" dirty="0"/>
              <a:t>Targeting </a:t>
            </a:r>
            <a:endParaRPr lang="en-US" sz="20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A5A2A8-71A0-4605-81B1-61D143FF2112}"/>
              </a:ext>
            </a:extLst>
          </p:cNvPr>
          <p:cNvSpPr txBox="1"/>
          <p:nvPr/>
        </p:nvSpPr>
        <p:spPr>
          <a:xfrm>
            <a:off x="6953602" y="2028606"/>
            <a:ext cx="17004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/>
              <a:t>URL  </a:t>
            </a:r>
          </a:p>
          <a:p>
            <a:pPr algn="ctr"/>
            <a:r>
              <a:rPr lang="en-IN" sz="2000" b="1" dirty="0"/>
              <a:t>Targeting </a:t>
            </a:r>
          </a:p>
          <a:p>
            <a:pPr algn="ctr"/>
            <a:r>
              <a:rPr lang="en-IN" sz="2000" b="1" dirty="0"/>
              <a:t>In detailed view page</a:t>
            </a:r>
            <a:endParaRPr lang="en-US" sz="2000" b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62A2049-262C-4989-92F2-E393FFD88E2C}"/>
              </a:ext>
            </a:extLst>
          </p:cNvPr>
          <p:cNvSpPr/>
          <p:nvPr/>
        </p:nvSpPr>
        <p:spPr>
          <a:xfrm>
            <a:off x="4126098" y="2968304"/>
            <a:ext cx="3627569" cy="3609475"/>
          </a:xfrm>
          <a:prstGeom prst="ellipse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B9CCF3-4A9A-4BEC-AFA7-A1B25D3F2229}"/>
              </a:ext>
            </a:extLst>
          </p:cNvPr>
          <p:cNvSpPr txBox="1"/>
          <p:nvPr/>
        </p:nvSpPr>
        <p:spPr>
          <a:xfrm>
            <a:off x="5089650" y="5090983"/>
            <a:ext cx="17004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/>
              <a:t>Search </a:t>
            </a:r>
          </a:p>
          <a:p>
            <a:pPr algn="ctr"/>
            <a:r>
              <a:rPr lang="en-IN" sz="2000" b="1" dirty="0"/>
              <a:t>Keyword</a:t>
            </a:r>
          </a:p>
          <a:p>
            <a:pPr algn="ctr"/>
            <a:r>
              <a:rPr lang="en-IN" sz="2000" b="1" dirty="0"/>
              <a:t>Targeting </a:t>
            </a:r>
          </a:p>
          <a:p>
            <a:pPr algn="ctr"/>
            <a:r>
              <a:rPr lang="en-IN" sz="2000" b="1" dirty="0"/>
              <a:t>In SERP</a:t>
            </a:r>
            <a:endParaRPr lang="en-US" sz="20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9FF983-D073-4956-B9E6-6904A4C0A376}"/>
              </a:ext>
            </a:extLst>
          </p:cNvPr>
          <p:cNvSpPr txBox="1"/>
          <p:nvPr/>
        </p:nvSpPr>
        <p:spPr>
          <a:xfrm>
            <a:off x="5318432" y="3074067"/>
            <a:ext cx="12677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b="1" u="sng" dirty="0">
                <a:solidFill>
                  <a:srgbClr val="C00000"/>
                </a:solidFill>
              </a:rPr>
              <a:t>Persona </a:t>
            </a:r>
          </a:p>
          <a:p>
            <a:pPr algn="ctr"/>
            <a:r>
              <a:rPr lang="en-IN" b="1" u="sng" dirty="0">
                <a:solidFill>
                  <a:srgbClr val="C00000"/>
                </a:solidFill>
              </a:rPr>
              <a:t>Based</a:t>
            </a:r>
          </a:p>
          <a:p>
            <a:pPr algn="ctr"/>
            <a:r>
              <a:rPr lang="en-IN" b="1" u="sng" dirty="0">
                <a:solidFill>
                  <a:srgbClr val="C00000"/>
                </a:solidFill>
              </a:rPr>
              <a:t>Advertising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7CFC299-AA93-45AF-BDB8-24228FBE5BC9}"/>
              </a:ext>
            </a:extLst>
          </p:cNvPr>
          <p:cNvSpPr/>
          <p:nvPr/>
        </p:nvSpPr>
        <p:spPr>
          <a:xfrm>
            <a:off x="294120" y="151240"/>
            <a:ext cx="10800187" cy="9104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eo Ui Sem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E164BA-FA4E-4260-8476-E8FB96ACFA55}"/>
              </a:ext>
            </a:extLst>
          </p:cNvPr>
          <p:cNvSpPr txBox="1"/>
          <p:nvPr/>
        </p:nvSpPr>
        <p:spPr>
          <a:xfrm>
            <a:off x="438499" y="361575"/>
            <a:ext cx="9816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latin typeface="Segeo Ui Semi"/>
                <a:ea typeface="Adobe Fan Heiti Std B" panose="020B0700000000000000" pitchFamily="34" charset="-128"/>
                <a:cs typeface="Segoe UI Semibold" panose="020B0702040204020203" pitchFamily="34" charset="0"/>
              </a:rPr>
              <a:t>Persona Based Advertising</a:t>
            </a:r>
            <a:endParaRPr lang="en-US" sz="3200" b="1" dirty="0">
              <a:latin typeface="Segeo Ui Semi"/>
              <a:ea typeface="Adobe Fan Heiti Std B" panose="020B0700000000000000" pitchFamily="34" charset="-128"/>
              <a:cs typeface="Segoe UI Semibold" panose="020B0702040204020203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7F6BF98-1282-4412-8360-FD3478024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7444" y="5890308"/>
            <a:ext cx="2768254" cy="9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442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04394F3-EF02-465E-967A-DD69910FE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27955B-9AAB-4627-A5C9-9F00EE9B9A57}"/>
              </a:ext>
            </a:extLst>
          </p:cNvPr>
          <p:cNvSpPr txBox="1"/>
          <p:nvPr/>
        </p:nvSpPr>
        <p:spPr>
          <a:xfrm>
            <a:off x="563367" y="1200667"/>
            <a:ext cx="110652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latin typeface="Segeo Ui Semi"/>
              </a:rPr>
              <a:t>So now Ikman.lk can categorize users based on their lifestyle </a:t>
            </a:r>
            <a:endParaRPr lang="en-US" sz="2800" b="1" dirty="0">
              <a:latin typeface="Segeo Ui Semi"/>
            </a:endParaRPr>
          </a:p>
          <a:p>
            <a:pPr algn="ctr"/>
            <a:endParaRPr lang="en-US" sz="2800" b="1" dirty="0">
              <a:latin typeface="Segeo Ui Semi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535152DA-9122-4ED1-A0A7-123B852EA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4883" y="2532384"/>
            <a:ext cx="5679412" cy="403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824A65-7AB8-4B88-B6DB-0B721251EEF9}"/>
              </a:ext>
            </a:extLst>
          </p:cNvPr>
          <p:cNvSpPr txBox="1"/>
          <p:nvPr/>
        </p:nvSpPr>
        <p:spPr>
          <a:xfrm>
            <a:off x="522720" y="1725643"/>
            <a:ext cx="1106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latin typeface="Segeo Ui Semi"/>
              </a:rPr>
              <a:t>Category level</a:t>
            </a:r>
            <a:endParaRPr lang="en-US" sz="2800" b="1" dirty="0">
              <a:latin typeface="Segeo Ui Semi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427D8A-3E8E-44EB-B3D2-48CB86FC34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FB4AF67-1429-442C-B054-C44FF7432C63}"/>
              </a:ext>
            </a:extLst>
          </p:cNvPr>
          <p:cNvSpPr/>
          <p:nvPr/>
        </p:nvSpPr>
        <p:spPr>
          <a:xfrm>
            <a:off x="294120" y="151240"/>
            <a:ext cx="10800187" cy="9104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eo Ui Sem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E89D25-7380-4715-ADAF-0545B0E738DC}"/>
              </a:ext>
            </a:extLst>
          </p:cNvPr>
          <p:cNvSpPr txBox="1"/>
          <p:nvPr/>
        </p:nvSpPr>
        <p:spPr>
          <a:xfrm>
            <a:off x="438499" y="361575"/>
            <a:ext cx="9816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latin typeface="Segeo Ui Semi"/>
                <a:ea typeface="Adobe Fan Heiti Std B" panose="020B0700000000000000" pitchFamily="34" charset="-128"/>
                <a:cs typeface="Segoe UI Semibold" panose="020B0702040204020203" pitchFamily="34" charset="0"/>
              </a:rPr>
              <a:t>Persona Based Advertising</a:t>
            </a:r>
            <a:endParaRPr lang="en-US" sz="3200" b="1" dirty="0">
              <a:latin typeface="Segeo Ui Semi"/>
              <a:ea typeface="Adobe Fan Heiti Std B" panose="020B0700000000000000" pitchFamily="34" charset="-128"/>
              <a:cs typeface="Segoe UI Semibold" panose="020B0702040204020203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B2DEE3-4809-4D46-8B47-4FA61A88E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7444" y="5890308"/>
            <a:ext cx="2768254" cy="9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3211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16B528D-F850-40AA-BE4C-C3E2C6CDF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27955B-9AAB-4627-A5C9-9F00EE9B9A57}"/>
              </a:ext>
            </a:extLst>
          </p:cNvPr>
          <p:cNvSpPr txBox="1"/>
          <p:nvPr/>
        </p:nvSpPr>
        <p:spPr>
          <a:xfrm>
            <a:off x="684351" y="1372838"/>
            <a:ext cx="110652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latin typeface="Segeo Ui Semi"/>
              </a:rPr>
              <a:t>So now Ikman.lk can categorize users based on their lifestyle </a:t>
            </a:r>
            <a:endParaRPr lang="en-US" sz="2800" b="1" dirty="0">
              <a:latin typeface="Segeo Ui Semi"/>
            </a:endParaRPr>
          </a:p>
          <a:p>
            <a:pPr algn="ctr"/>
            <a:endParaRPr lang="en-US" sz="2800" b="1" dirty="0">
              <a:latin typeface="Segeo Ui Sem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824A65-7AB8-4B88-B6DB-0B721251EEF9}"/>
              </a:ext>
            </a:extLst>
          </p:cNvPr>
          <p:cNvSpPr txBox="1"/>
          <p:nvPr/>
        </p:nvSpPr>
        <p:spPr>
          <a:xfrm>
            <a:off x="643704" y="2065335"/>
            <a:ext cx="1106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latin typeface="Segeo Ui Semi"/>
              </a:rPr>
              <a:t>Category Level Targeting </a:t>
            </a:r>
            <a:endParaRPr lang="en-US" sz="2800" b="1" dirty="0">
              <a:latin typeface="Segeo Ui Sem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EC066D-0A86-485F-9EFC-2828CEF23A94}"/>
              </a:ext>
            </a:extLst>
          </p:cNvPr>
          <p:cNvSpPr txBox="1"/>
          <p:nvPr/>
        </p:nvSpPr>
        <p:spPr>
          <a:xfrm>
            <a:off x="747963" y="2866021"/>
            <a:ext cx="10696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dirty="0">
                <a:latin typeface="Segeo Ui Semi"/>
              </a:rPr>
              <a:t>Identify the most relevant categories and place the advertisement</a:t>
            </a:r>
            <a:endParaRPr lang="en-US" sz="2000" dirty="0">
              <a:latin typeface="Segeo Ui Sem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E5A730-4771-43BA-AB66-C9A8943B6BAF}"/>
              </a:ext>
            </a:extLst>
          </p:cNvPr>
          <p:cNvSpPr txBox="1"/>
          <p:nvPr/>
        </p:nvSpPr>
        <p:spPr>
          <a:xfrm>
            <a:off x="1148919" y="3726220"/>
            <a:ext cx="1502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dirty="0">
                <a:latin typeface="Segeo Ui Semi"/>
              </a:rPr>
              <a:t>E:G </a:t>
            </a:r>
            <a:endParaRPr lang="en-US" sz="2000" dirty="0">
              <a:latin typeface="Segeo Ui Sem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4488C9-1C6F-4C00-AAD1-86FAA6677C2C}"/>
              </a:ext>
            </a:extLst>
          </p:cNvPr>
          <p:cNvSpPr txBox="1"/>
          <p:nvPr/>
        </p:nvSpPr>
        <p:spPr>
          <a:xfrm>
            <a:off x="2252781" y="3793338"/>
            <a:ext cx="2499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latin typeface="Segeo Ui Semi"/>
              </a:rPr>
              <a:t>To target female products, home and garden section is the ideal place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E3910DC-F92E-478D-BCFE-58DBEB4D70ED}"/>
              </a:ext>
            </a:extLst>
          </p:cNvPr>
          <p:cNvSpPr/>
          <p:nvPr/>
        </p:nvSpPr>
        <p:spPr>
          <a:xfrm>
            <a:off x="294120" y="151240"/>
            <a:ext cx="10800187" cy="9104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eo Ui Sem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C32291-8C8D-4FFB-B8E0-05C6CF3ACCE1}"/>
              </a:ext>
            </a:extLst>
          </p:cNvPr>
          <p:cNvSpPr txBox="1"/>
          <p:nvPr/>
        </p:nvSpPr>
        <p:spPr>
          <a:xfrm>
            <a:off x="438499" y="361575"/>
            <a:ext cx="9816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latin typeface="Segeo Ui Semi"/>
                <a:ea typeface="Adobe Fan Heiti Std B" panose="020B0700000000000000" pitchFamily="34" charset="-128"/>
                <a:cs typeface="Segoe UI Semibold" panose="020B0702040204020203" pitchFamily="34" charset="0"/>
              </a:rPr>
              <a:t>Persona Based Advertising</a:t>
            </a:r>
            <a:endParaRPr lang="en-US" sz="3200" b="1" dirty="0">
              <a:latin typeface="Segeo Ui Semi"/>
              <a:ea typeface="Adobe Fan Heiti Std B" panose="020B0700000000000000" pitchFamily="34" charset="-128"/>
              <a:cs typeface="Segoe UI Semibold" panose="020B0702040204020203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BB6E7D3-0A1F-4D7F-AAC7-70B88AFBEF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6792" y="3591368"/>
            <a:ext cx="4086225" cy="31432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11DF96-46C9-43E0-B450-9BDC3BC46B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7444" y="5890308"/>
            <a:ext cx="2768254" cy="9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704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AC2252F-082C-4B71-9E07-404CBCA15E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27955B-9AAB-4627-A5C9-9F00EE9B9A57}"/>
              </a:ext>
            </a:extLst>
          </p:cNvPr>
          <p:cNvSpPr txBox="1"/>
          <p:nvPr/>
        </p:nvSpPr>
        <p:spPr>
          <a:xfrm>
            <a:off x="563367" y="1372838"/>
            <a:ext cx="110652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latin typeface="Segeo Ui Semi"/>
              </a:rPr>
              <a:t>So now Ikman.lk can categorize users based on their lifestyle </a:t>
            </a:r>
            <a:endParaRPr lang="en-US" sz="2800" b="1" dirty="0">
              <a:latin typeface="Segeo Ui Semi"/>
            </a:endParaRPr>
          </a:p>
          <a:p>
            <a:pPr algn="ctr"/>
            <a:endParaRPr lang="en-US" sz="2800" b="1" dirty="0">
              <a:latin typeface="Segeo Ui Sem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824A65-7AB8-4B88-B6DB-0B721251EEF9}"/>
              </a:ext>
            </a:extLst>
          </p:cNvPr>
          <p:cNvSpPr txBox="1"/>
          <p:nvPr/>
        </p:nvSpPr>
        <p:spPr>
          <a:xfrm>
            <a:off x="522720" y="2065335"/>
            <a:ext cx="1106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latin typeface="Segeo Ui Semi"/>
              </a:rPr>
              <a:t>Search Keyword Targeting in SERP Page</a:t>
            </a:r>
            <a:endParaRPr lang="en-US" sz="2800" b="1" dirty="0">
              <a:latin typeface="Segeo Ui Sem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EC066D-0A86-485F-9EFC-2828CEF23A94}"/>
              </a:ext>
            </a:extLst>
          </p:cNvPr>
          <p:cNvSpPr txBox="1"/>
          <p:nvPr/>
        </p:nvSpPr>
        <p:spPr>
          <a:xfrm>
            <a:off x="747963" y="3088020"/>
            <a:ext cx="10696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dirty="0">
                <a:latin typeface="Segeo Ui Semi"/>
              </a:rPr>
              <a:t>Identify the keyword searches that the users are using and place the advertisement accordingly </a:t>
            </a:r>
            <a:endParaRPr lang="en-US" sz="2000" dirty="0">
              <a:latin typeface="Segeo Ui Sem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E5A730-4771-43BA-AB66-C9A8943B6BAF}"/>
              </a:ext>
            </a:extLst>
          </p:cNvPr>
          <p:cNvSpPr txBox="1"/>
          <p:nvPr/>
        </p:nvSpPr>
        <p:spPr>
          <a:xfrm>
            <a:off x="563367" y="3829110"/>
            <a:ext cx="1502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dirty="0">
                <a:latin typeface="Segeo Ui Semi"/>
              </a:rPr>
              <a:t>E:G </a:t>
            </a:r>
            <a:endParaRPr lang="en-US" sz="2000" dirty="0">
              <a:latin typeface="Segeo Ui Sem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4488C9-1C6F-4C00-AAD1-86FAA6677C2C}"/>
              </a:ext>
            </a:extLst>
          </p:cNvPr>
          <p:cNvSpPr txBox="1"/>
          <p:nvPr/>
        </p:nvSpPr>
        <p:spPr>
          <a:xfrm>
            <a:off x="2060276" y="4002838"/>
            <a:ext cx="32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latin typeface="Segeo Ui Semi"/>
              </a:rPr>
              <a:t>When the clients are having consumer promotions and giving away scooters, target the </a:t>
            </a:r>
            <a:r>
              <a:rPr lang="en-US" dirty="0">
                <a:latin typeface="Segeo Ui Semi"/>
              </a:rPr>
              <a:t>scooter searchers and place the advertisement </a:t>
            </a:r>
            <a:endParaRPr lang="en-IN" dirty="0">
              <a:latin typeface="Segeo Ui Semi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DF05B0A-79EA-460A-AAAF-DF63AC624D63}"/>
              </a:ext>
            </a:extLst>
          </p:cNvPr>
          <p:cNvSpPr/>
          <p:nvPr/>
        </p:nvSpPr>
        <p:spPr>
          <a:xfrm>
            <a:off x="294120" y="151240"/>
            <a:ext cx="10800187" cy="9104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eo Ui Sem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22E1FE-9A17-4207-9E90-C6A1E1D3DC03}"/>
              </a:ext>
            </a:extLst>
          </p:cNvPr>
          <p:cNvSpPr txBox="1"/>
          <p:nvPr/>
        </p:nvSpPr>
        <p:spPr>
          <a:xfrm>
            <a:off x="438499" y="361575"/>
            <a:ext cx="9816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latin typeface="Segeo Ui Semi"/>
                <a:ea typeface="Adobe Fan Heiti Std B" panose="020B0700000000000000" pitchFamily="34" charset="-128"/>
                <a:cs typeface="Segoe UI Semibold" panose="020B0702040204020203" pitchFamily="34" charset="0"/>
              </a:rPr>
              <a:t>Persona Based Advertising</a:t>
            </a:r>
            <a:endParaRPr lang="en-US" sz="3200" b="1" dirty="0">
              <a:latin typeface="Segeo Ui Semi"/>
              <a:ea typeface="Adobe Fan Heiti Std B" panose="020B0700000000000000" pitchFamily="34" charset="-128"/>
              <a:cs typeface="Segoe UI Semibold" panose="020B0702040204020203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DB5FE82-A665-4BE4-9BC8-5BA7A84C40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6312" y="3557726"/>
            <a:ext cx="2741696" cy="31490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406866F-D286-49C7-A397-172DC97D54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7444" y="5890308"/>
            <a:ext cx="2768254" cy="9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3490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F4F150E-4823-4B92-8816-7CE03855EA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27955B-9AAB-4627-A5C9-9F00EE9B9A57}"/>
              </a:ext>
            </a:extLst>
          </p:cNvPr>
          <p:cNvSpPr txBox="1"/>
          <p:nvPr/>
        </p:nvSpPr>
        <p:spPr>
          <a:xfrm>
            <a:off x="563367" y="1108467"/>
            <a:ext cx="110652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latin typeface="Segeo Ui Semi"/>
              </a:rPr>
              <a:t>So now Ikman.lk can categorize users based on their lifestyle </a:t>
            </a:r>
            <a:endParaRPr lang="en-US" sz="2800" b="1" dirty="0">
              <a:latin typeface="Segeo Ui Semi"/>
            </a:endParaRPr>
          </a:p>
          <a:p>
            <a:pPr algn="ctr"/>
            <a:endParaRPr lang="en-US" sz="2800" b="1" dirty="0">
              <a:latin typeface="Segeo Ui Sem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824A65-7AB8-4B88-B6DB-0B721251EEF9}"/>
              </a:ext>
            </a:extLst>
          </p:cNvPr>
          <p:cNvSpPr txBox="1"/>
          <p:nvPr/>
        </p:nvSpPr>
        <p:spPr>
          <a:xfrm>
            <a:off x="563367" y="1719549"/>
            <a:ext cx="1106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latin typeface="Segeo Ui Semi"/>
              </a:rPr>
              <a:t>URL Targeting in Detailed View Page</a:t>
            </a:r>
            <a:endParaRPr lang="en-US" sz="2800" b="1" dirty="0">
              <a:latin typeface="Segeo Ui Sem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660D3F-F98B-4375-9E4A-826ECCC07293}"/>
              </a:ext>
            </a:extLst>
          </p:cNvPr>
          <p:cNvSpPr txBox="1"/>
          <p:nvPr/>
        </p:nvSpPr>
        <p:spPr>
          <a:xfrm>
            <a:off x="707316" y="2515877"/>
            <a:ext cx="10696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dirty="0">
                <a:latin typeface="Segeo Ui Semi"/>
              </a:rPr>
              <a:t>Identify the page that the user is viewing based on the URL of the page </a:t>
            </a:r>
          </a:p>
          <a:p>
            <a:pPr algn="ctr"/>
            <a:r>
              <a:rPr lang="en-IN" sz="2000" dirty="0">
                <a:latin typeface="Segeo Ui Semi"/>
              </a:rPr>
              <a:t>and place the advertisement accordingly </a:t>
            </a:r>
            <a:endParaRPr lang="en-US" sz="2000" dirty="0">
              <a:latin typeface="Segeo Ui Sem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C44A4F-DC86-400B-B200-B6AE918E1191}"/>
              </a:ext>
            </a:extLst>
          </p:cNvPr>
          <p:cNvSpPr txBox="1"/>
          <p:nvPr/>
        </p:nvSpPr>
        <p:spPr>
          <a:xfrm>
            <a:off x="563367" y="3769980"/>
            <a:ext cx="1502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dirty="0">
                <a:latin typeface="Segeo Ui Semi"/>
              </a:rPr>
              <a:t>E:G </a:t>
            </a:r>
            <a:endParaRPr lang="en-US" sz="2000" dirty="0">
              <a:latin typeface="Segeo Ui Sem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EC6F9C-3BEE-4224-9B79-7E8EDEFA85D9}"/>
              </a:ext>
            </a:extLst>
          </p:cNvPr>
          <p:cNvSpPr txBox="1"/>
          <p:nvPr/>
        </p:nvSpPr>
        <p:spPr>
          <a:xfrm>
            <a:off x="1964023" y="3483507"/>
            <a:ext cx="32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latin typeface="Segeo Ui Semi"/>
              </a:rPr>
              <a:t>If the client wants to target parents who are looking for toys for their kids, our system will read the </a:t>
            </a:r>
            <a:r>
              <a:rPr lang="en-IN" dirty="0" err="1">
                <a:latin typeface="Segeo Ui Semi"/>
              </a:rPr>
              <a:t>url</a:t>
            </a:r>
            <a:r>
              <a:rPr lang="en-IN" dirty="0">
                <a:latin typeface="Segeo Ui Semi"/>
              </a:rPr>
              <a:t> of the page and place the advertisement accordingly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F691D9-85DA-4D9A-A581-C1CF37061949}"/>
              </a:ext>
            </a:extLst>
          </p:cNvPr>
          <p:cNvSpPr txBox="1"/>
          <p:nvPr/>
        </p:nvSpPr>
        <p:spPr>
          <a:xfrm>
            <a:off x="1964023" y="5456213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latin typeface="Segeo Ui Semi"/>
              </a:rPr>
              <a:t>Here, this URL includes kids-play which indicates this page has something related to kids toys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E4A089D-A577-48D4-BCB2-69A15E8A35CC}"/>
              </a:ext>
            </a:extLst>
          </p:cNvPr>
          <p:cNvSpPr/>
          <p:nvPr/>
        </p:nvSpPr>
        <p:spPr>
          <a:xfrm>
            <a:off x="294120" y="151240"/>
            <a:ext cx="10800187" cy="9104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eo Ui Sem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510C6E-FD0E-472B-9DDF-5EF219E4CF9E}"/>
              </a:ext>
            </a:extLst>
          </p:cNvPr>
          <p:cNvSpPr txBox="1"/>
          <p:nvPr/>
        </p:nvSpPr>
        <p:spPr>
          <a:xfrm>
            <a:off x="438499" y="361575"/>
            <a:ext cx="9816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latin typeface="Segeo Ui Semi"/>
                <a:ea typeface="Adobe Fan Heiti Std B" panose="020B0700000000000000" pitchFamily="34" charset="-128"/>
                <a:cs typeface="Segoe UI Semibold" panose="020B0702040204020203" pitchFamily="34" charset="0"/>
              </a:rPr>
              <a:t>Persona Based Advertising</a:t>
            </a:r>
            <a:endParaRPr lang="en-US" sz="3200" b="1" dirty="0">
              <a:latin typeface="Segeo Ui Semi"/>
              <a:ea typeface="Adobe Fan Heiti Std B" panose="020B0700000000000000" pitchFamily="34" charset="-128"/>
              <a:cs typeface="Segoe UI Semibold" panose="020B0702040204020203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DD724B7-B8D4-451D-BDCC-5B7898A582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4213" y="3423349"/>
            <a:ext cx="4324350" cy="25622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F7E00D-10BF-490D-98A3-4106EC0406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7444" y="5890308"/>
            <a:ext cx="2768254" cy="9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318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30ED543-1491-4939-970A-FFC31EE3E20E}"/>
              </a:ext>
            </a:extLst>
          </p:cNvPr>
          <p:cNvSpPr/>
          <p:nvPr/>
        </p:nvSpPr>
        <p:spPr>
          <a:xfrm>
            <a:off x="283162" y="182799"/>
            <a:ext cx="10800187" cy="9104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eo Ui Sem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DEE86E-C07A-472C-B5AB-14C728631AD0}"/>
              </a:ext>
            </a:extLst>
          </p:cNvPr>
          <p:cNvSpPr txBox="1"/>
          <p:nvPr/>
        </p:nvSpPr>
        <p:spPr>
          <a:xfrm>
            <a:off x="550282" y="330613"/>
            <a:ext cx="9816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latin typeface="Segeo Ui Semi"/>
                <a:ea typeface="Adobe Fan Heiti Std B" panose="020B0700000000000000" pitchFamily="34" charset="-128"/>
                <a:cs typeface="Segoe UI Semibold" panose="020B0702040204020203" pitchFamily="34" charset="0"/>
              </a:rPr>
              <a:t>Some of creative Assets </a:t>
            </a:r>
            <a:endParaRPr lang="en-US" sz="3200" b="1" dirty="0">
              <a:latin typeface="Segeo Ui Semi"/>
              <a:ea typeface="Adobe Fan Heiti Std B" panose="020B0700000000000000" pitchFamily="34" charset="-128"/>
              <a:cs typeface="Segoe UI Semibold" panose="020B0702040204020203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9E54B2C-B77A-403B-A69A-D8DBA98D16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7602" y="5933713"/>
            <a:ext cx="2768254" cy="97777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C447B7F-3A24-4BA1-8AD4-BDB3F89C9FDE}"/>
              </a:ext>
            </a:extLst>
          </p:cNvPr>
          <p:cNvGrpSpPr/>
          <p:nvPr/>
        </p:nvGrpSpPr>
        <p:grpSpPr>
          <a:xfrm>
            <a:off x="8325852" y="1538466"/>
            <a:ext cx="3706859" cy="2114432"/>
            <a:chOff x="3483754" y="1439257"/>
            <a:chExt cx="3706859" cy="2114432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AEE07E57-6EEE-43A1-BA9A-5E026E552087}"/>
                </a:ext>
              </a:extLst>
            </p:cNvPr>
            <p:cNvSpPr/>
            <p:nvPr/>
          </p:nvSpPr>
          <p:spPr>
            <a:xfrm>
              <a:off x="3483754" y="1439257"/>
              <a:ext cx="3706859" cy="2114432"/>
            </a:xfrm>
            <a:prstGeom prst="roundRect">
              <a:avLst/>
            </a:prstGeom>
            <a:noFill/>
            <a:ln w="317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34F0A5A-8689-44FC-97D6-1FE0687813F5}"/>
                </a:ext>
              </a:extLst>
            </p:cNvPr>
            <p:cNvSpPr txBox="1"/>
            <p:nvPr/>
          </p:nvSpPr>
          <p:spPr>
            <a:xfrm>
              <a:off x="3841885" y="2697206"/>
              <a:ext cx="10895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b="1" dirty="0">
                  <a:solidFill>
                    <a:schemeClr val="bg1">
                      <a:lumMod val="50000"/>
                    </a:schemeClr>
                  </a:solidFill>
                  <a:hlinkClick r:id="rId3"/>
                </a:rPr>
                <a:t>Demo </a:t>
              </a:r>
              <a:endParaRPr lang="en-US" sz="2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52BDD71-0A9C-4957-ADB0-0ABF98B776B2}"/>
                </a:ext>
              </a:extLst>
            </p:cNvPr>
            <p:cNvSpPr txBox="1"/>
            <p:nvPr/>
          </p:nvSpPr>
          <p:spPr>
            <a:xfrm>
              <a:off x="3729789" y="1670454"/>
              <a:ext cx="32605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400" dirty="0">
                  <a:latin typeface="Segoe UI Emoji" panose="020B0502040204020203" pitchFamily="34" charset="0"/>
                  <a:ea typeface="Segoe UI Emoji" panose="020B0502040204020203" pitchFamily="34" charset="0"/>
                  <a:cs typeface="Segoe UI" panose="020B0502040204020203" pitchFamily="34" charset="0"/>
                </a:rPr>
                <a:t>Separate Microsite</a:t>
              </a:r>
              <a:endParaRPr lang="en-US" sz="2400" dirty="0">
                <a:latin typeface="Segoe UI Emoj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1E0E1CB-85B7-4D63-9ECD-B7E967A7CBDD}"/>
              </a:ext>
            </a:extLst>
          </p:cNvPr>
          <p:cNvGrpSpPr/>
          <p:nvPr/>
        </p:nvGrpSpPr>
        <p:grpSpPr>
          <a:xfrm>
            <a:off x="57766" y="1405386"/>
            <a:ext cx="3706859" cy="2114432"/>
            <a:chOff x="957730" y="1399059"/>
            <a:chExt cx="3706859" cy="2114432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5051DBC-2D20-4407-BDF7-2329B0ADE513}"/>
                </a:ext>
              </a:extLst>
            </p:cNvPr>
            <p:cNvSpPr/>
            <p:nvPr/>
          </p:nvSpPr>
          <p:spPr>
            <a:xfrm>
              <a:off x="957730" y="1399059"/>
              <a:ext cx="3706859" cy="2114432"/>
            </a:xfrm>
            <a:prstGeom prst="roundRect">
              <a:avLst/>
            </a:prstGeom>
            <a:noFill/>
            <a:ln w="317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0DF7128-3DBB-44EE-BBC7-CEC32201F9B7}"/>
                </a:ext>
              </a:extLst>
            </p:cNvPr>
            <p:cNvSpPr txBox="1"/>
            <p:nvPr/>
          </p:nvSpPr>
          <p:spPr>
            <a:xfrm>
              <a:off x="1539874" y="2773081"/>
              <a:ext cx="10895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b="1" dirty="0">
                  <a:solidFill>
                    <a:schemeClr val="bg1">
                      <a:lumMod val="50000"/>
                    </a:schemeClr>
                  </a:solidFill>
                  <a:hlinkClick r:id="rId4"/>
                </a:rPr>
                <a:t>Demo</a:t>
              </a:r>
              <a:r>
                <a:rPr lang="en-IN" sz="2400" b="1" dirty="0">
                  <a:solidFill>
                    <a:schemeClr val="bg1">
                      <a:lumMod val="50000"/>
                    </a:schemeClr>
                  </a:solidFill>
                  <a:hlinkClick r:id="rId5"/>
                </a:rPr>
                <a:t> </a:t>
              </a:r>
              <a:endParaRPr lang="en-US" sz="2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BEC8E4B-FF74-4E14-85B7-3E3C39B34F4C}"/>
                </a:ext>
              </a:extLst>
            </p:cNvPr>
            <p:cNvSpPr txBox="1"/>
            <p:nvPr/>
          </p:nvSpPr>
          <p:spPr>
            <a:xfrm>
              <a:off x="999107" y="1889057"/>
              <a:ext cx="32605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400" dirty="0">
                  <a:latin typeface="Segoe UI Emoji" panose="020B0502040204020203" pitchFamily="34" charset="0"/>
                  <a:ea typeface="Segoe UI Emoji" panose="020B0502040204020203" pitchFamily="34" charset="0"/>
                  <a:cs typeface="Segoe UI" panose="020B0502040204020203" pitchFamily="34" charset="0"/>
                </a:rPr>
                <a:t>Animated Banners</a:t>
              </a:r>
              <a:endParaRPr lang="en-US" sz="2400" dirty="0">
                <a:latin typeface="Segoe UI Emoj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CF9D267-1907-4D14-9B65-B514463691BC}"/>
                </a:ext>
              </a:extLst>
            </p:cNvPr>
            <p:cNvSpPr txBox="1"/>
            <p:nvPr/>
          </p:nvSpPr>
          <p:spPr>
            <a:xfrm>
              <a:off x="2938998" y="2759559"/>
              <a:ext cx="10895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b="1" dirty="0">
                  <a:solidFill>
                    <a:schemeClr val="bg1">
                      <a:lumMod val="50000"/>
                    </a:schemeClr>
                  </a:solidFill>
                  <a:hlinkClick r:id="rId6"/>
                </a:rPr>
                <a:t>Demo</a:t>
              </a:r>
              <a:r>
                <a:rPr lang="en-IN" sz="2400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endParaRPr lang="en-US" sz="2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D19F6DC-9EB2-48DD-ABA5-634169B0A319}"/>
              </a:ext>
            </a:extLst>
          </p:cNvPr>
          <p:cNvSpPr txBox="1"/>
          <p:nvPr/>
        </p:nvSpPr>
        <p:spPr>
          <a:xfrm>
            <a:off x="1234471" y="5140395"/>
            <a:ext cx="1266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hlinkClick r:id="rId7"/>
              </a:rPr>
              <a:t>Demo</a:t>
            </a:r>
            <a:endParaRPr lang="en-US" sz="2800" b="1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322CF0C-D420-4BB1-B1C7-56A370B22C78}"/>
              </a:ext>
            </a:extLst>
          </p:cNvPr>
          <p:cNvGrpSpPr/>
          <p:nvPr/>
        </p:nvGrpSpPr>
        <p:grpSpPr>
          <a:xfrm>
            <a:off x="4018116" y="3934989"/>
            <a:ext cx="3706859" cy="2114432"/>
            <a:chOff x="957730" y="1399059"/>
            <a:chExt cx="3706859" cy="2114432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4A1E9D86-CE39-42E5-BA39-7FFB4E3799B3}"/>
                </a:ext>
              </a:extLst>
            </p:cNvPr>
            <p:cNvSpPr/>
            <p:nvPr/>
          </p:nvSpPr>
          <p:spPr>
            <a:xfrm>
              <a:off x="957730" y="1399059"/>
              <a:ext cx="3706859" cy="2114432"/>
            </a:xfrm>
            <a:prstGeom prst="roundRect">
              <a:avLst/>
            </a:prstGeom>
            <a:noFill/>
            <a:ln w="317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B34269B-8ED7-4506-83AB-A65183F5A82A}"/>
                </a:ext>
              </a:extLst>
            </p:cNvPr>
            <p:cNvSpPr txBox="1"/>
            <p:nvPr/>
          </p:nvSpPr>
          <p:spPr>
            <a:xfrm>
              <a:off x="999107" y="1889057"/>
              <a:ext cx="32605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400" dirty="0">
                  <a:latin typeface="Segoe UI Emoji" panose="020B0502040204020203" pitchFamily="34" charset="0"/>
                  <a:ea typeface="Segoe UI Emoji" panose="020B0502040204020203" pitchFamily="34" charset="0"/>
                  <a:cs typeface="Segoe UI" panose="020B0502040204020203" pitchFamily="34" charset="0"/>
                </a:rPr>
                <a:t>Hypo Banner</a:t>
              </a:r>
              <a:endParaRPr lang="en-US" sz="2400" dirty="0">
                <a:latin typeface="Segoe UI Emoj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0DAD8F25-4138-4E1B-A141-F18E24A20AB0}"/>
              </a:ext>
            </a:extLst>
          </p:cNvPr>
          <p:cNvSpPr txBox="1"/>
          <p:nvPr/>
        </p:nvSpPr>
        <p:spPr>
          <a:xfrm>
            <a:off x="5389698" y="5157650"/>
            <a:ext cx="1075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>
                <a:hlinkClick r:id="rId8"/>
              </a:rPr>
              <a:t>Demo</a:t>
            </a:r>
            <a:endParaRPr lang="en-US" sz="2800" b="1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D6D8079-95B3-4457-858B-272ED93F0682}"/>
              </a:ext>
            </a:extLst>
          </p:cNvPr>
          <p:cNvGrpSpPr/>
          <p:nvPr/>
        </p:nvGrpSpPr>
        <p:grpSpPr>
          <a:xfrm>
            <a:off x="110991" y="3928655"/>
            <a:ext cx="3706859" cy="2114432"/>
            <a:chOff x="957730" y="1399059"/>
            <a:chExt cx="3706859" cy="2114432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A00E5685-4E34-4557-A1AD-A97A0DC9EE49}"/>
                </a:ext>
              </a:extLst>
            </p:cNvPr>
            <p:cNvSpPr/>
            <p:nvPr/>
          </p:nvSpPr>
          <p:spPr>
            <a:xfrm>
              <a:off x="957730" y="1399059"/>
              <a:ext cx="3706859" cy="2114432"/>
            </a:xfrm>
            <a:prstGeom prst="roundRect">
              <a:avLst/>
            </a:prstGeom>
            <a:noFill/>
            <a:ln w="317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8DCDF05-E87A-47D4-8D4D-E7AFFABB1C18}"/>
                </a:ext>
              </a:extLst>
            </p:cNvPr>
            <p:cNvSpPr txBox="1"/>
            <p:nvPr/>
          </p:nvSpPr>
          <p:spPr>
            <a:xfrm>
              <a:off x="999107" y="1889057"/>
              <a:ext cx="32605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400" dirty="0">
                  <a:latin typeface="Segoe UI Emoji" panose="020B0502040204020203" pitchFamily="34" charset="0"/>
                  <a:ea typeface="Segoe UI Emoji" panose="020B0502040204020203" pitchFamily="34" charset="0"/>
                  <a:cs typeface="Segoe UI" panose="020B0502040204020203" pitchFamily="34" charset="0"/>
                </a:rPr>
                <a:t>Road Blocks</a:t>
              </a:r>
              <a:endParaRPr lang="en-US" sz="2400" dirty="0">
                <a:latin typeface="Segoe UI Emoj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13E6B31-B547-47EF-9520-3466BABA2121}"/>
              </a:ext>
            </a:extLst>
          </p:cNvPr>
          <p:cNvGrpSpPr/>
          <p:nvPr/>
        </p:nvGrpSpPr>
        <p:grpSpPr>
          <a:xfrm>
            <a:off x="4074237" y="1474229"/>
            <a:ext cx="3706859" cy="2114432"/>
            <a:chOff x="957730" y="1399059"/>
            <a:chExt cx="3706859" cy="2114432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DA2AD9BC-32CE-4374-9428-56E1E93DEF74}"/>
                </a:ext>
              </a:extLst>
            </p:cNvPr>
            <p:cNvSpPr/>
            <p:nvPr/>
          </p:nvSpPr>
          <p:spPr>
            <a:xfrm>
              <a:off x="957730" y="1399059"/>
              <a:ext cx="3706859" cy="2114432"/>
            </a:xfrm>
            <a:prstGeom prst="roundRect">
              <a:avLst/>
            </a:prstGeom>
            <a:noFill/>
            <a:ln w="317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573999E-0389-4D0D-98E0-CFF216BAF495}"/>
                </a:ext>
              </a:extLst>
            </p:cNvPr>
            <p:cNvSpPr txBox="1"/>
            <p:nvPr/>
          </p:nvSpPr>
          <p:spPr>
            <a:xfrm>
              <a:off x="999107" y="1889057"/>
              <a:ext cx="32605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400" dirty="0">
                  <a:latin typeface="Segoe UI Emoji" panose="020B0502040204020203" pitchFamily="34" charset="0"/>
                  <a:ea typeface="Segoe UI Emoji" panose="020B0502040204020203" pitchFamily="34" charset="0"/>
                  <a:cs typeface="Segoe UI" panose="020B0502040204020203" pitchFamily="34" charset="0"/>
                </a:rPr>
                <a:t>Video Banners</a:t>
              </a:r>
              <a:endParaRPr lang="en-US" sz="2400" dirty="0">
                <a:latin typeface="Segoe UI Emoj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3E571EE6-D901-482D-AB16-33445A00E2D8}"/>
              </a:ext>
            </a:extLst>
          </p:cNvPr>
          <p:cNvSpPr txBox="1"/>
          <p:nvPr/>
        </p:nvSpPr>
        <p:spPr>
          <a:xfrm>
            <a:off x="5927666" y="2738998"/>
            <a:ext cx="1075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>
                <a:hlinkClick r:id="rId6"/>
              </a:rPr>
              <a:t>Demo</a:t>
            </a:r>
            <a:endParaRPr lang="en-US" sz="28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036CB50-08BB-4E74-9236-6645A755BC93}"/>
              </a:ext>
            </a:extLst>
          </p:cNvPr>
          <p:cNvSpPr txBox="1"/>
          <p:nvPr/>
        </p:nvSpPr>
        <p:spPr>
          <a:xfrm>
            <a:off x="4459505" y="2707697"/>
            <a:ext cx="1075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>
                <a:hlinkClick r:id="rId9"/>
              </a:rPr>
              <a:t>Demo</a:t>
            </a:r>
            <a:endParaRPr lang="en-US" sz="2800" b="1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9591964-234D-495A-892A-0C8F412026CB}"/>
              </a:ext>
            </a:extLst>
          </p:cNvPr>
          <p:cNvGrpSpPr/>
          <p:nvPr/>
        </p:nvGrpSpPr>
        <p:grpSpPr>
          <a:xfrm>
            <a:off x="8325851" y="3833967"/>
            <a:ext cx="3706859" cy="2114432"/>
            <a:chOff x="3483754" y="1439257"/>
            <a:chExt cx="3706859" cy="2114432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ADEC0F1C-250C-42E5-AB93-AFC41937D074}"/>
                </a:ext>
              </a:extLst>
            </p:cNvPr>
            <p:cNvSpPr/>
            <p:nvPr/>
          </p:nvSpPr>
          <p:spPr>
            <a:xfrm>
              <a:off x="3483754" y="1439257"/>
              <a:ext cx="3706859" cy="2114432"/>
            </a:xfrm>
            <a:prstGeom prst="roundRect">
              <a:avLst/>
            </a:prstGeom>
            <a:noFill/>
            <a:ln w="317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37B9B37-8775-4917-890E-1E18327EFB83}"/>
                </a:ext>
              </a:extLst>
            </p:cNvPr>
            <p:cNvSpPr txBox="1"/>
            <p:nvPr/>
          </p:nvSpPr>
          <p:spPr>
            <a:xfrm>
              <a:off x="3994316" y="2807240"/>
              <a:ext cx="10895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b="1" dirty="0">
                  <a:solidFill>
                    <a:schemeClr val="bg1">
                      <a:lumMod val="50000"/>
                    </a:schemeClr>
                  </a:solidFill>
                  <a:hlinkClick r:id="rId10"/>
                </a:rPr>
                <a:t>Demo</a:t>
              </a:r>
              <a:r>
                <a:rPr lang="en-IN" sz="2400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endParaRPr lang="en-US" sz="2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2FD4C7A-496F-492F-BB33-A33DDAFA67CD}"/>
                </a:ext>
              </a:extLst>
            </p:cNvPr>
            <p:cNvSpPr txBox="1"/>
            <p:nvPr/>
          </p:nvSpPr>
          <p:spPr>
            <a:xfrm>
              <a:off x="3729789" y="1670454"/>
              <a:ext cx="32605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400" dirty="0">
                  <a:latin typeface="Segoe UI Emoji" panose="020B0502040204020203" pitchFamily="34" charset="0"/>
                  <a:ea typeface="Segoe UI Emoji" panose="020B0502040204020203" pitchFamily="34" charset="0"/>
                  <a:cs typeface="Segoe UI" panose="020B0502040204020203" pitchFamily="34" charset="0"/>
                </a:rPr>
                <a:t>Rich Media Banners on interaction</a:t>
              </a:r>
              <a:endParaRPr lang="en-US" sz="2400" dirty="0">
                <a:latin typeface="Segoe UI Emoj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A0610DB-2E5F-45A3-B40C-D0EE8C12D3FB}"/>
                </a:ext>
              </a:extLst>
            </p:cNvPr>
            <p:cNvSpPr txBox="1"/>
            <p:nvPr/>
          </p:nvSpPr>
          <p:spPr>
            <a:xfrm>
              <a:off x="5393440" y="2793718"/>
              <a:ext cx="10895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b="1" dirty="0">
                  <a:solidFill>
                    <a:schemeClr val="bg1">
                      <a:lumMod val="50000"/>
                    </a:schemeClr>
                  </a:solidFill>
                  <a:hlinkClick r:id="rId11"/>
                </a:rPr>
                <a:t>Demo </a:t>
              </a:r>
              <a:endParaRPr lang="en-US" sz="2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0923369E-1E38-4319-9873-FA5500F038D8}"/>
              </a:ext>
            </a:extLst>
          </p:cNvPr>
          <p:cNvSpPr txBox="1"/>
          <p:nvPr/>
        </p:nvSpPr>
        <p:spPr>
          <a:xfrm>
            <a:off x="10462578" y="2779408"/>
            <a:ext cx="1089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chemeClr val="bg1">
                    <a:lumMod val="50000"/>
                  </a:schemeClr>
                </a:solidFill>
                <a:hlinkClick r:id="rId12"/>
              </a:rPr>
              <a:t>Demo</a:t>
            </a:r>
            <a:r>
              <a:rPr lang="en-IN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8651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DAC5F61-E159-4650-8765-D38E995AC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1BE0C2-5FB1-4EFC-9581-D4AAA9F7AA7F}"/>
              </a:ext>
            </a:extLst>
          </p:cNvPr>
          <p:cNvSpPr txBox="1"/>
          <p:nvPr/>
        </p:nvSpPr>
        <p:spPr>
          <a:xfrm>
            <a:off x="1957137" y="4961476"/>
            <a:ext cx="80611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54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Other Solutions </a:t>
            </a:r>
            <a:endParaRPr lang="en-US" sz="54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6389" name="Picture 5" descr="rdb">
            <a:extLst>
              <a:ext uri="{FF2B5EF4-FFF2-40B4-BE49-F238E27FC236}">
                <a16:creationId xmlns:a16="http://schemas.microsoft.com/office/drawing/2014/main" id="{65123FA4-5ED5-40D2-ACBD-ABBC8E0EB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357" y="1896524"/>
            <a:ext cx="2549190" cy="254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 descr="hyper">
            <a:extLst>
              <a:ext uri="{FF2B5EF4-FFF2-40B4-BE49-F238E27FC236}">
                <a16:creationId xmlns:a16="http://schemas.microsoft.com/office/drawing/2014/main" id="{EF54A4A3-5D66-4295-847B-68A4D3AED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4094" y="1896524"/>
            <a:ext cx="2549190" cy="254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3" name="Picture 9" descr="native">
            <a:extLst>
              <a:ext uri="{FF2B5EF4-FFF2-40B4-BE49-F238E27FC236}">
                <a16:creationId xmlns:a16="http://schemas.microsoft.com/office/drawing/2014/main" id="{E2499855-162C-4E31-9F3D-9F02437FB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4126" y="1896524"/>
            <a:ext cx="2549190" cy="254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5" name="Picture 11" descr="sticky">
            <a:extLst>
              <a:ext uri="{FF2B5EF4-FFF2-40B4-BE49-F238E27FC236}">
                <a16:creationId xmlns:a16="http://schemas.microsoft.com/office/drawing/2014/main" id="{8D9A02E0-72D7-4014-956F-408A07288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5926" y="1796260"/>
            <a:ext cx="2749717" cy="274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155305-61AA-4CC8-B170-195B6AC44B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7444" y="5890308"/>
            <a:ext cx="2768254" cy="9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1270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7D9A13F-DDC0-4DC6-9EF9-D7B749F91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5108F5-0D60-41FE-93B7-89ECD7312C83}"/>
              </a:ext>
            </a:extLst>
          </p:cNvPr>
          <p:cNvSpPr txBox="1"/>
          <p:nvPr/>
        </p:nvSpPr>
        <p:spPr>
          <a:xfrm>
            <a:off x="1114927" y="1443789"/>
            <a:ext cx="6994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latin typeface="Segeo Ui Semi"/>
              </a:rPr>
              <a:t>Roadblock advertising allows advertisers to own 100% of voice for a 7 days period and will be the first impression of the user in that given time period </a:t>
            </a:r>
            <a:endParaRPr lang="en-US" sz="2400" b="1" dirty="0">
              <a:latin typeface="Segeo Ui Sem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A5FF1A-1532-492C-9C63-FC877F36ABFA}"/>
              </a:ext>
            </a:extLst>
          </p:cNvPr>
          <p:cNvSpPr txBox="1"/>
          <p:nvPr/>
        </p:nvSpPr>
        <p:spPr>
          <a:xfrm>
            <a:off x="465220" y="3321226"/>
            <a:ext cx="9962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latin typeface="Segeo Ui Semi"/>
              </a:rPr>
              <a:t>The unique features of ikman.lk road block are </a:t>
            </a:r>
            <a:endParaRPr lang="en-US" sz="2400" b="1" dirty="0">
              <a:latin typeface="Segeo Ui Sem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2B96F7-9B4C-40DF-88CC-79D8E9E92151}"/>
              </a:ext>
            </a:extLst>
          </p:cNvPr>
          <p:cNvSpPr txBox="1"/>
          <p:nvPr/>
        </p:nvSpPr>
        <p:spPr>
          <a:xfrm>
            <a:off x="465219" y="4062465"/>
            <a:ext cx="9962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dirty="0">
                <a:latin typeface="Segeo Ui Semi"/>
              </a:rPr>
              <a:t>Road block will run across the site in all categories </a:t>
            </a:r>
            <a:endParaRPr lang="en-US" sz="2000" dirty="0">
              <a:latin typeface="Segeo Ui Sem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D2F075-7AFF-4AFE-A883-E7CA6D6F59B2}"/>
              </a:ext>
            </a:extLst>
          </p:cNvPr>
          <p:cNvSpPr txBox="1"/>
          <p:nvPr/>
        </p:nvSpPr>
        <p:spPr>
          <a:xfrm>
            <a:off x="465219" y="4576755"/>
            <a:ext cx="9962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dirty="0">
                <a:latin typeface="Segeo Ui Semi"/>
              </a:rPr>
              <a:t>and</a:t>
            </a:r>
            <a:endParaRPr lang="en-US" sz="2000" dirty="0">
              <a:latin typeface="Segeo Ui Sem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EAA4B4-BB43-481C-806E-A72DB0ED5757}"/>
              </a:ext>
            </a:extLst>
          </p:cNvPr>
          <p:cNvSpPr txBox="1"/>
          <p:nvPr/>
        </p:nvSpPr>
        <p:spPr>
          <a:xfrm>
            <a:off x="465218" y="5091045"/>
            <a:ext cx="9962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dirty="0">
                <a:latin typeface="Segeo Ui Semi"/>
              </a:rPr>
              <a:t>Only 3 campaigns are allowed </a:t>
            </a:r>
          </a:p>
          <a:p>
            <a:pPr algn="ctr"/>
            <a:r>
              <a:rPr lang="en-US" sz="1600" dirty="0">
                <a:latin typeface="Segeo Ui Semi"/>
              </a:rPr>
              <a:t>( Allocation on first come first serve basic ) </a:t>
            </a:r>
            <a:endParaRPr lang="en-IN" sz="1600" dirty="0">
              <a:latin typeface="Segeo Ui Semi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DA44A52-5D63-48FB-8226-20BA711E3E95}"/>
              </a:ext>
            </a:extLst>
          </p:cNvPr>
          <p:cNvSpPr/>
          <p:nvPr/>
        </p:nvSpPr>
        <p:spPr>
          <a:xfrm>
            <a:off x="294120" y="151240"/>
            <a:ext cx="10800187" cy="9104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eo Ui Sem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689519-30C6-48C6-807D-2EC3A96AC9F7}"/>
              </a:ext>
            </a:extLst>
          </p:cNvPr>
          <p:cNvSpPr txBox="1"/>
          <p:nvPr/>
        </p:nvSpPr>
        <p:spPr>
          <a:xfrm>
            <a:off x="438499" y="361575"/>
            <a:ext cx="9816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latin typeface="Segeo Ui Semi"/>
                <a:ea typeface="Adobe Fan Heiti Std B" panose="020B0700000000000000" pitchFamily="34" charset="-128"/>
                <a:cs typeface="Segoe UI Semibold" panose="020B0702040204020203" pitchFamily="34" charset="0"/>
              </a:rPr>
              <a:t>Road Blocks</a:t>
            </a:r>
            <a:endParaRPr lang="en-US" sz="3200" b="1" dirty="0">
              <a:latin typeface="Segeo Ui Semi"/>
              <a:ea typeface="Adobe Fan Heiti Std B" panose="020B0700000000000000" pitchFamily="34" charset="-128"/>
              <a:cs typeface="Segoe UI Semibold" panose="020B0702040204020203" pitchFamily="34" charset="0"/>
            </a:endParaRPr>
          </a:p>
        </p:txBody>
      </p:sp>
      <p:pic>
        <p:nvPicPr>
          <p:cNvPr id="14" name="Picture 5" descr="rdb">
            <a:extLst>
              <a:ext uri="{FF2B5EF4-FFF2-40B4-BE49-F238E27FC236}">
                <a16:creationId xmlns:a16="http://schemas.microsoft.com/office/drawing/2014/main" id="{97EB0153-E675-4462-8546-617469AC7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0532" y="1410665"/>
            <a:ext cx="2549190" cy="254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472119F-333D-4971-8AF2-2F1053C477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7444" y="5890308"/>
            <a:ext cx="2768254" cy="9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1861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54846FE-AE4A-4366-969F-FC57DAFED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6268884-4D90-45DA-8E97-83734A13C330}"/>
              </a:ext>
            </a:extLst>
          </p:cNvPr>
          <p:cNvSpPr txBox="1"/>
          <p:nvPr/>
        </p:nvSpPr>
        <p:spPr>
          <a:xfrm>
            <a:off x="541812" y="1177352"/>
            <a:ext cx="3092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latin typeface="Segeo Ui Semi"/>
              </a:rPr>
              <a:t>This is how it appear</a:t>
            </a:r>
            <a:endParaRPr lang="en-US" sz="2400" b="1" dirty="0">
              <a:latin typeface="Segeo Ui Semi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B3E12B7-F94E-4839-B9C6-52F8B75C9795}"/>
              </a:ext>
            </a:extLst>
          </p:cNvPr>
          <p:cNvSpPr/>
          <p:nvPr/>
        </p:nvSpPr>
        <p:spPr>
          <a:xfrm>
            <a:off x="294120" y="151240"/>
            <a:ext cx="10800187" cy="9104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eo Ui Sem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135084-0FBC-4EA8-91FD-46B0F68B4F1D}"/>
              </a:ext>
            </a:extLst>
          </p:cNvPr>
          <p:cNvSpPr txBox="1"/>
          <p:nvPr/>
        </p:nvSpPr>
        <p:spPr>
          <a:xfrm>
            <a:off x="438499" y="361575"/>
            <a:ext cx="9816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latin typeface="Segeo Ui Semi"/>
                <a:ea typeface="Adobe Fan Heiti Std B" panose="020B0700000000000000" pitchFamily="34" charset="-128"/>
                <a:cs typeface="Segoe UI Semibold" panose="020B0702040204020203" pitchFamily="34" charset="0"/>
              </a:rPr>
              <a:t>Road Blocks</a:t>
            </a:r>
            <a:endParaRPr lang="en-US" sz="3200" b="1" dirty="0">
              <a:latin typeface="Segeo Ui Semi"/>
              <a:ea typeface="Adobe Fan Heiti Std B" panose="020B0700000000000000" pitchFamily="34" charset="-128"/>
              <a:cs typeface="Segoe UI Semibold" panose="020B07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20454F-5055-454E-9B51-61636FD645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90" t="7600" r="6838" b="10852"/>
          <a:stretch/>
        </p:blipFill>
        <p:spPr>
          <a:xfrm>
            <a:off x="909793" y="2059097"/>
            <a:ext cx="10184514" cy="40048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DC8DDB-358C-46B5-90B4-407617DCA60E}"/>
              </a:ext>
            </a:extLst>
          </p:cNvPr>
          <p:cNvSpPr txBox="1"/>
          <p:nvPr/>
        </p:nvSpPr>
        <p:spPr>
          <a:xfrm>
            <a:off x="3918675" y="1639017"/>
            <a:ext cx="3092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latin typeface="Segeo Ui Semi"/>
              </a:rPr>
              <a:t>Desktop</a:t>
            </a:r>
            <a:endParaRPr lang="en-US" sz="2400" dirty="0">
              <a:latin typeface="Segeo Ui Sem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01933E-20AC-4FFF-BF2A-EB1159C012F5}"/>
              </a:ext>
            </a:extLst>
          </p:cNvPr>
          <p:cNvSpPr txBox="1"/>
          <p:nvPr/>
        </p:nvSpPr>
        <p:spPr>
          <a:xfrm>
            <a:off x="8907379" y="1597432"/>
            <a:ext cx="3092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latin typeface="Segeo Ui Semi"/>
              </a:rPr>
              <a:t>Mobile / App</a:t>
            </a:r>
            <a:endParaRPr lang="en-US" sz="2400" dirty="0">
              <a:latin typeface="Segeo Ui Semi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0018193-8A68-4323-91A6-BD1E19DE21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7444" y="5890308"/>
            <a:ext cx="2768254" cy="9777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6E8E0B-4FEF-4453-8012-9261181C4311}"/>
              </a:ext>
            </a:extLst>
          </p:cNvPr>
          <p:cNvSpPr txBox="1"/>
          <p:nvPr/>
        </p:nvSpPr>
        <p:spPr>
          <a:xfrm>
            <a:off x="7910110" y="6170546"/>
            <a:ext cx="1089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chemeClr val="bg1">
                    <a:lumMod val="50000"/>
                  </a:schemeClr>
                </a:solidFill>
                <a:hlinkClick r:id="rId5"/>
              </a:rPr>
              <a:t>Demo 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82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9911EB0-ACB9-423F-8AF1-99611A982D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9B69CA5-D57B-4A25-9D79-A8AC49BC61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31694" y="6183582"/>
            <a:ext cx="1407160" cy="401082"/>
          </a:xfrm>
        </p:spPr>
        <p:txBody>
          <a:bodyPr>
            <a:normAutofit lnSpcReduction="10000"/>
          </a:bodyPr>
          <a:lstStyle/>
          <a:p>
            <a:r>
              <a:rPr lang="en-I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LMD </a:t>
            </a:r>
            <a:endParaRPr lang="en-IN" sz="2400" dirty="0">
              <a:solidFill>
                <a:schemeClr val="tx1">
                  <a:lumMod val="75000"/>
                  <a:lumOff val="2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F9ABEC5-8C2C-41CA-8A1E-256BBF62DA56}"/>
              </a:ext>
            </a:extLst>
          </p:cNvPr>
          <p:cNvSpPr txBox="1">
            <a:spLocks/>
          </p:cNvSpPr>
          <p:nvPr/>
        </p:nvSpPr>
        <p:spPr>
          <a:xfrm>
            <a:off x="7270548" y="6065265"/>
            <a:ext cx="2788920" cy="4010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 baseline="0">
                <a:solidFill>
                  <a:srgbClr val="009877"/>
                </a:solidFill>
                <a:latin typeface="PFDinTextPro-Bold"/>
                <a:ea typeface="+mn-ea"/>
                <a:cs typeface="PFDinTextPro-Bold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Brand Finance </a:t>
            </a:r>
            <a:endParaRPr lang="en-IN" sz="2400" dirty="0">
              <a:solidFill>
                <a:schemeClr val="tx1">
                  <a:lumMod val="75000"/>
                  <a:lumOff val="2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DE9E68E-D0CF-4692-A96B-4ACD3BB966C9}"/>
              </a:ext>
            </a:extLst>
          </p:cNvPr>
          <p:cNvSpPr/>
          <p:nvPr/>
        </p:nvSpPr>
        <p:spPr>
          <a:xfrm>
            <a:off x="449179" y="391653"/>
            <a:ext cx="11077074" cy="9104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3B0C48-4545-417C-B5CC-C86E446428F8}"/>
              </a:ext>
            </a:extLst>
          </p:cNvPr>
          <p:cNvSpPr txBox="1"/>
          <p:nvPr/>
        </p:nvSpPr>
        <p:spPr>
          <a:xfrm>
            <a:off x="557463" y="523128"/>
            <a:ext cx="10607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>
                <a:latin typeface="Segoe UI Semibold" panose="020B0702040204020203" pitchFamily="34" charset="0"/>
                <a:ea typeface="Adobe Fan Heiti Std B" panose="020B0700000000000000" pitchFamily="34" charset="-128"/>
                <a:cs typeface="Segoe UI Semibold" panose="020B0702040204020203" pitchFamily="34" charset="0"/>
              </a:rPr>
              <a:t>The Recent Achievements </a:t>
            </a:r>
            <a:endParaRPr lang="en-US" sz="3600" dirty="0">
              <a:latin typeface="Segoe UI Semibold" panose="020B0702040204020203" pitchFamily="34" charset="0"/>
              <a:ea typeface="Adobe Fan Heiti Std B" panose="020B0700000000000000" pitchFamily="34" charset="-128"/>
              <a:cs typeface="Segoe UI Semibold" panose="020B07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4A31F6-2406-4C17-9545-BE720469DA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437" y="1523106"/>
            <a:ext cx="4459593" cy="45100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5FDCE7-4AAD-42CD-8B50-35497D5919B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523106"/>
            <a:ext cx="4459593" cy="45100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77BB7EE-D720-42BB-91A8-AB1BAA7868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7444" y="5890308"/>
            <a:ext cx="2768254" cy="9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6757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CF57287-5347-4845-B1A8-6E3D6B8459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086CD8-B35E-4AD3-9C09-098F2A87F83F}"/>
              </a:ext>
            </a:extLst>
          </p:cNvPr>
          <p:cNvSpPr txBox="1"/>
          <p:nvPr/>
        </p:nvSpPr>
        <p:spPr>
          <a:xfrm>
            <a:off x="1596191" y="1479885"/>
            <a:ext cx="70545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latin typeface="Segeo Ui Semi"/>
              </a:rPr>
              <a:t>The hypo targeting banner will only show to an identified target audience assessed to directly match the target profile required for the campaign as close as possible </a:t>
            </a:r>
            <a:endParaRPr lang="en-US" sz="2400" b="1" dirty="0">
              <a:latin typeface="Segeo Ui Semi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0FE7656-BF9D-410F-A1F7-D9C0BBC5B7A3}"/>
              </a:ext>
            </a:extLst>
          </p:cNvPr>
          <p:cNvGrpSpPr/>
          <p:nvPr/>
        </p:nvGrpSpPr>
        <p:grpSpPr>
          <a:xfrm>
            <a:off x="642876" y="4205439"/>
            <a:ext cx="4957010" cy="1452992"/>
            <a:chOff x="782053" y="3395734"/>
            <a:chExt cx="4957010" cy="1452992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BCC19BA5-682D-4B5A-AD38-255931AC4962}"/>
                </a:ext>
              </a:extLst>
            </p:cNvPr>
            <p:cNvSpPr/>
            <p:nvPr/>
          </p:nvSpPr>
          <p:spPr>
            <a:xfrm>
              <a:off x="782053" y="3395734"/>
              <a:ext cx="4957010" cy="1452992"/>
            </a:xfrm>
            <a:prstGeom prst="roundRect">
              <a:avLst/>
            </a:prstGeom>
            <a:noFill/>
            <a:ln w="317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eo Ui Semi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5309CE4-4E95-4D1A-A10C-0DD422F65A9F}"/>
                </a:ext>
              </a:extLst>
            </p:cNvPr>
            <p:cNvSpPr txBox="1"/>
            <p:nvPr/>
          </p:nvSpPr>
          <p:spPr>
            <a:xfrm>
              <a:off x="1118937" y="3768287"/>
              <a:ext cx="4283242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000" dirty="0">
                  <a:latin typeface="Segeo Ui Semi"/>
                </a:rPr>
                <a:t>Has a sticky effect meaning it follows the user as they navigate the page </a:t>
              </a:r>
              <a:endParaRPr lang="en-US" sz="2000" dirty="0">
                <a:latin typeface="Segeo Ui Semi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93E500F-2642-441E-A6A1-5B128B58DD46}"/>
              </a:ext>
            </a:extLst>
          </p:cNvPr>
          <p:cNvGrpSpPr/>
          <p:nvPr/>
        </p:nvGrpSpPr>
        <p:grpSpPr>
          <a:xfrm>
            <a:off x="6137297" y="4188944"/>
            <a:ext cx="4957010" cy="1452992"/>
            <a:chOff x="782053" y="3395734"/>
            <a:chExt cx="4957010" cy="1452992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C146C6C7-2297-417A-84B1-8C1A41071982}"/>
                </a:ext>
              </a:extLst>
            </p:cNvPr>
            <p:cNvSpPr/>
            <p:nvPr/>
          </p:nvSpPr>
          <p:spPr>
            <a:xfrm>
              <a:off x="782053" y="3395734"/>
              <a:ext cx="4957010" cy="1452992"/>
            </a:xfrm>
            <a:prstGeom prst="roundRect">
              <a:avLst/>
            </a:prstGeom>
            <a:noFill/>
            <a:ln w="317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eo Ui Semi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D7F9731-C064-4691-A20E-A8289F694B33}"/>
                </a:ext>
              </a:extLst>
            </p:cNvPr>
            <p:cNvSpPr txBox="1"/>
            <p:nvPr/>
          </p:nvSpPr>
          <p:spPr>
            <a:xfrm>
              <a:off x="1118937" y="3768287"/>
              <a:ext cx="4283242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000" dirty="0">
                  <a:latin typeface="Segeo Ui Semi"/>
                </a:rPr>
                <a:t>The banner is exclusive meaning space is not shared with any other client </a:t>
              </a:r>
              <a:endParaRPr lang="en-US" sz="2000" dirty="0">
                <a:latin typeface="Segeo Ui Semi"/>
              </a:endParaRPr>
            </a:p>
          </p:txBody>
        </p:sp>
      </p:grpSp>
      <p:pic>
        <p:nvPicPr>
          <p:cNvPr id="12" name="Picture 4" descr="hyper">
            <a:extLst>
              <a:ext uri="{FF2B5EF4-FFF2-40B4-BE49-F238E27FC236}">
                <a16:creationId xmlns:a16="http://schemas.microsoft.com/office/drawing/2014/main" id="{1DF88B31-55D9-4EDE-8C00-D428EA491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88116" y="1272046"/>
            <a:ext cx="2676023" cy="267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FE633DB-236B-465A-8747-079CF79A90DD}"/>
              </a:ext>
            </a:extLst>
          </p:cNvPr>
          <p:cNvSpPr/>
          <p:nvPr/>
        </p:nvSpPr>
        <p:spPr>
          <a:xfrm>
            <a:off x="294120" y="151240"/>
            <a:ext cx="10800187" cy="9104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eo Ui Sem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7CA5C6-85AF-45E8-A7CC-1EB0D313FEC1}"/>
              </a:ext>
            </a:extLst>
          </p:cNvPr>
          <p:cNvSpPr txBox="1"/>
          <p:nvPr/>
        </p:nvSpPr>
        <p:spPr>
          <a:xfrm>
            <a:off x="438499" y="361575"/>
            <a:ext cx="9816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latin typeface="Segeo Ui Semi"/>
                <a:ea typeface="Adobe Fan Heiti Std B" panose="020B0700000000000000" pitchFamily="34" charset="-128"/>
                <a:cs typeface="Segoe UI Semibold" panose="020B0702040204020203" pitchFamily="34" charset="0"/>
              </a:rPr>
              <a:t>Hypo Banners</a:t>
            </a:r>
            <a:endParaRPr lang="en-US" sz="3200" b="1" dirty="0">
              <a:latin typeface="Segeo Ui Semi"/>
              <a:ea typeface="Adobe Fan Heiti Std B" panose="020B0700000000000000" pitchFamily="34" charset="-128"/>
              <a:cs typeface="Segoe UI Semibold" panose="020B0702040204020203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3A10EA8-748B-4641-B638-6954EDF68A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7444" y="5890308"/>
            <a:ext cx="2768254" cy="9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4561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76C4B9-F86F-4594-A356-E4A0017B4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6268884-4D90-45DA-8E97-83734A13C330}"/>
              </a:ext>
            </a:extLst>
          </p:cNvPr>
          <p:cNvSpPr txBox="1"/>
          <p:nvPr/>
        </p:nvSpPr>
        <p:spPr>
          <a:xfrm>
            <a:off x="294120" y="1272046"/>
            <a:ext cx="3092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latin typeface="Segeo Ui Semi"/>
              </a:rPr>
              <a:t>This is how it appear</a:t>
            </a:r>
            <a:endParaRPr lang="en-US" sz="2400" b="1" dirty="0">
              <a:latin typeface="Segeo Ui Semi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B82E0F8-71B2-4F92-9E96-2D71C0948ADD}"/>
              </a:ext>
            </a:extLst>
          </p:cNvPr>
          <p:cNvSpPr/>
          <p:nvPr/>
        </p:nvSpPr>
        <p:spPr>
          <a:xfrm>
            <a:off x="294120" y="151240"/>
            <a:ext cx="10800187" cy="9104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eo Ui Sem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6E371E-8DBA-48F9-80AD-B4233834C2C9}"/>
              </a:ext>
            </a:extLst>
          </p:cNvPr>
          <p:cNvSpPr txBox="1"/>
          <p:nvPr/>
        </p:nvSpPr>
        <p:spPr>
          <a:xfrm>
            <a:off x="438499" y="314087"/>
            <a:ext cx="9816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latin typeface="Segeo Ui Semi"/>
                <a:ea typeface="Adobe Fan Heiti Std B" panose="020B0700000000000000" pitchFamily="34" charset="-128"/>
                <a:cs typeface="Segoe UI Semibold" panose="020B0702040204020203" pitchFamily="34" charset="0"/>
              </a:rPr>
              <a:t>Hypo Banners</a:t>
            </a:r>
            <a:endParaRPr lang="en-US" sz="3200" b="1" dirty="0">
              <a:latin typeface="Segeo Ui Semi"/>
              <a:ea typeface="Adobe Fan Heiti Std B" panose="020B0700000000000000" pitchFamily="34" charset="-128"/>
              <a:cs typeface="Segoe UI Semibold" panose="020B07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725443-DC1F-4692-9A6C-8609C32C41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150"/>
          <a:stretch/>
        </p:blipFill>
        <p:spPr>
          <a:xfrm>
            <a:off x="1258481" y="1733712"/>
            <a:ext cx="8996605" cy="42820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05F92E-B443-427D-AF3C-E765B522C4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7444" y="5890308"/>
            <a:ext cx="2768254" cy="9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5533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8922642-4A35-45F0-BBCB-AD3ACE369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2B7590-6B08-4B0C-92FF-DB07813C5EEF}"/>
              </a:ext>
            </a:extLst>
          </p:cNvPr>
          <p:cNvSpPr txBox="1"/>
          <p:nvPr/>
        </p:nvSpPr>
        <p:spPr>
          <a:xfrm>
            <a:off x="1006641" y="1382116"/>
            <a:ext cx="68620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/>
              <a:t>Sticky ads are the ads that stay afloat when the user is viewing the content on a webpage. As the name implies, it sticks to the viewpoint throughout the user session on the page. In other words, sticky ads are always visible to the user , regardless of the scroll path. </a:t>
            </a:r>
            <a:endParaRPr lang="en-US" sz="2400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002FB2B-2F64-40F2-8F4D-0CDDAC5AC2F9}"/>
              </a:ext>
            </a:extLst>
          </p:cNvPr>
          <p:cNvGrpSpPr/>
          <p:nvPr/>
        </p:nvGrpSpPr>
        <p:grpSpPr>
          <a:xfrm>
            <a:off x="549441" y="4334897"/>
            <a:ext cx="4957010" cy="1452992"/>
            <a:chOff x="3617495" y="3708555"/>
            <a:chExt cx="4957010" cy="145299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104D2A30-730A-4133-9C85-B96E0FB6AEA9}"/>
                </a:ext>
              </a:extLst>
            </p:cNvPr>
            <p:cNvSpPr/>
            <p:nvPr/>
          </p:nvSpPr>
          <p:spPr>
            <a:xfrm>
              <a:off x="3617495" y="3708555"/>
              <a:ext cx="4957010" cy="1452992"/>
            </a:xfrm>
            <a:prstGeom prst="roundRect">
              <a:avLst/>
            </a:prstGeom>
            <a:noFill/>
            <a:ln w="317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A0835B9-48FB-461F-9325-C1FC2C0A7E6D}"/>
                </a:ext>
              </a:extLst>
            </p:cNvPr>
            <p:cNvSpPr txBox="1"/>
            <p:nvPr/>
          </p:nvSpPr>
          <p:spPr>
            <a:xfrm>
              <a:off x="3954379" y="4081108"/>
              <a:ext cx="4283242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000" dirty="0"/>
                <a:t>100% Share of voice during the campaign period ( No rotation )</a:t>
              </a:r>
              <a:endParaRPr lang="en-US" sz="20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00D840A-E858-40FD-A309-62D61F690955}"/>
              </a:ext>
            </a:extLst>
          </p:cNvPr>
          <p:cNvGrpSpPr/>
          <p:nvPr/>
        </p:nvGrpSpPr>
        <p:grpSpPr>
          <a:xfrm>
            <a:off x="6182228" y="4334897"/>
            <a:ext cx="4957010" cy="1452992"/>
            <a:chOff x="3617495" y="3708555"/>
            <a:chExt cx="4957010" cy="1452992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46BA9F3-4697-440B-9103-51C9165F876C}"/>
                </a:ext>
              </a:extLst>
            </p:cNvPr>
            <p:cNvSpPr/>
            <p:nvPr/>
          </p:nvSpPr>
          <p:spPr>
            <a:xfrm>
              <a:off x="3617495" y="3708555"/>
              <a:ext cx="4957010" cy="1452992"/>
            </a:xfrm>
            <a:prstGeom prst="roundRect">
              <a:avLst/>
            </a:prstGeom>
            <a:noFill/>
            <a:ln w="317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7E5A5AC-8ACE-4333-BC5A-E7C07F94C7B2}"/>
                </a:ext>
              </a:extLst>
            </p:cNvPr>
            <p:cNvSpPr txBox="1"/>
            <p:nvPr/>
          </p:nvSpPr>
          <p:spPr>
            <a:xfrm>
              <a:off x="3954379" y="4234996"/>
              <a:ext cx="4283242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000" dirty="0"/>
                <a:t>Can have interactive creatives </a:t>
              </a:r>
              <a:endParaRPr lang="en-US" sz="2000" dirty="0"/>
            </a:p>
          </p:txBody>
        </p:sp>
      </p:grpSp>
      <p:pic>
        <p:nvPicPr>
          <p:cNvPr id="11" name="Picture 8" descr="sticky">
            <a:extLst>
              <a:ext uri="{FF2B5EF4-FFF2-40B4-BE49-F238E27FC236}">
                <a16:creationId xmlns:a16="http://schemas.microsoft.com/office/drawing/2014/main" id="{063A242D-FAB1-4F50-8341-99D54BBBD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41252" y="1224558"/>
            <a:ext cx="2676022" cy="267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C5F06C6-B6F4-4DFB-8D9A-051FFBBD3D57}"/>
              </a:ext>
            </a:extLst>
          </p:cNvPr>
          <p:cNvSpPr/>
          <p:nvPr/>
        </p:nvSpPr>
        <p:spPr>
          <a:xfrm>
            <a:off x="294120" y="151240"/>
            <a:ext cx="10800187" cy="9104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eo Ui Sem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4E6D55-0665-4ACB-99A3-57C46F39857B}"/>
              </a:ext>
            </a:extLst>
          </p:cNvPr>
          <p:cNvSpPr txBox="1"/>
          <p:nvPr/>
        </p:nvSpPr>
        <p:spPr>
          <a:xfrm>
            <a:off x="438499" y="314087"/>
            <a:ext cx="9816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latin typeface="Segeo Ui Semi"/>
                <a:ea typeface="Adobe Fan Heiti Std B" panose="020B0700000000000000" pitchFamily="34" charset="-128"/>
                <a:cs typeface="Segoe UI Semibold" panose="020B0702040204020203" pitchFamily="34" charset="0"/>
              </a:rPr>
              <a:t>Sticky Banners</a:t>
            </a:r>
            <a:endParaRPr lang="en-US" sz="3200" b="1" dirty="0">
              <a:latin typeface="Segeo Ui Semi"/>
              <a:ea typeface="Adobe Fan Heiti Std B" panose="020B0700000000000000" pitchFamily="34" charset="-128"/>
              <a:cs typeface="Segoe UI Semibold" panose="020B0702040204020203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4466918-6954-4778-B33E-52F6CBCDE3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7444" y="5890308"/>
            <a:ext cx="2768254" cy="9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6528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06220A4-0E6F-48C5-9EB3-481FEB8C2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7AD1AB0-839B-4DB9-A097-45FDF5E3DF87}"/>
              </a:ext>
            </a:extLst>
          </p:cNvPr>
          <p:cNvSpPr/>
          <p:nvPr/>
        </p:nvSpPr>
        <p:spPr>
          <a:xfrm>
            <a:off x="881044" y="1402515"/>
            <a:ext cx="76517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Segeo Ui Semi"/>
              </a:rPr>
              <a:t>Native advertising is the use of paid ads that match the look, feel and function of the site in which they appear.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97CC92-E274-45B7-8D1A-12B143B0CCF2}"/>
              </a:ext>
            </a:extLst>
          </p:cNvPr>
          <p:cNvSpPr txBox="1"/>
          <p:nvPr/>
        </p:nvSpPr>
        <p:spPr>
          <a:xfrm>
            <a:off x="6850557" y="2718592"/>
            <a:ext cx="1707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Mobile 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FC4BF7-C217-48E6-B9A6-D415CC8EDA27}"/>
              </a:ext>
            </a:extLst>
          </p:cNvPr>
          <p:cNvSpPr txBox="1"/>
          <p:nvPr/>
        </p:nvSpPr>
        <p:spPr>
          <a:xfrm>
            <a:off x="1854166" y="2718592"/>
            <a:ext cx="1707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Desktop</a:t>
            </a:r>
            <a:endParaRPr lang="en-US" b="1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B02AC73-315D-4BC1-998E-2076DAD62146}"/>
              </a:ext>
            </a:extLst>
          </p:cNvPr>
          <p:cNvSpPr/>
          <p:nvPr/>
        </p:nvSpPr>
        <p:spPr>
          <a:xfrm>
            <a:off x="294120" y="151240"/>
            <a:ext cx="10800187" cy="9104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eo Ui Sem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11F4C7-2325-4E8C-B6C7-A0FDBDA85E21}"/>
              </a:ext>
            </a:extLst>
          </p:cNvPr>
          <p:cNvSpPr txBox="1"/>
          <p:nvPr/>
        </p:nvSpPr>
        <p:spPr>
          <a:xfrm>
            <a:off x="438499" y="314087"/>
            <a:ext cx="9816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latin typeface="Segeo Ui Semi"/>
                <a:ea typeface="Adobe Fan Heiti Std B" panose="020B0700000000000000" pitchFamily="34" charset="-128"/>
                <a:cs typeface="Segoe UI Semibold" panose="020B0702040204020203" pitchFamily="34" charset="0"/>
              </a:rPr>
              <a:t>Native Ads</a:t>
            </a:r>
            <a:endParaRPr lang="en-US" sz="3200" b="1" dirty="0">
              <a:latin typeface="Segeo Ui Semi"/>
              <a:ea typeface="Adobe Fan Heiti Std B" panose="020B0700000000000000" pitchFamily="34" charset="-128"/>
              <a:cs typeface="Segoe UI Semibold" panose="020B0702040204020203" pitchFamily="34" charset="0"/>
            </a:endParaRPr>
          </a:p>
        </p:txBody>
      </p:sp>
      <p:pic>
        <p:nvPicPr>
          <p:cNvPr id="14" name="Picture 6" descr="native">
            <a:extLst>
              <a:ext uri="{FF2B5EF4-FFF2-40B4-BE49-F238E27FC236}">
                <a16:creationId xmlns:a16="http://schemas.microsoft.com/office/drawing/2014/main" id="{BA93DD6B-AD37-4431-A4D9-6880F2075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59133" y="1224558"/>
            <a:ext cx="2315535" cy="231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DB0478-B3B3-4C53-92A1-C9613CE5C07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986" y="3197026"/>
            <a:ext cx="9581147" cy="30955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43C9C6-8BAD-4A2F-B81E-F550017283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7444" y="5890308"/>
            <a:ext cx="2768254" cy="9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1257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5EC5674-2F32-4650-97B9-42CFDD2CF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4CFF67-7B75-4250-919E-EEE26C557DDB}"/>
              </a:ext>
            </a:extLst>
          </p:cNvPr>
          <p:cNvSpPr txBox="1"/>
          <p:nvPr/>
        </p:nvSpPr>
        <p:spPr>
          <a:xfrm>
            <a:off x="1536372" y="1364886"/>
            <a:ext cx="8830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>
                <a:latin typeface="Segeo Ui Semi"/>
              </a:rPr>
              <a:t>Native advertising is more trustworthy than traditional advertising</a:t>
            </a:r>
          </a:p>
          <a:p>
            <a:endParaRPr lang="en-US" sz="2000" dirty="0">
              <a:latin typeface="Segeo Ui Sem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C049E9-4D9B-476F-A460-0D8FAE44C890}"/>
              </a:ext>
            </a:extLst>
          </p:cNvPr>
          <p:cNvSpPr txBox="1"/>
          <p:nvPr/>
        </p:nvSpPr>
        <p:spPr>
          <a:xfrm>
            <a:off x="1536372" y="2041994"/>
            <a:ext cx="4073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>
                <a:latin typeface="Segeo Ui Semi"/>
              </a:rPr>
              <a:t>Can have 100% SOV in the placement</a:t>
            </a:r>
            <a:endParaRPr lang="en-US" sz="2000" dirty="0">
              <a:latin typeface="Segeo Ui Sem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F1C3BB-3B2F-4E9F-AB1F-B1D90F34B479}"/>
              </a:ext>
            </a:extLst>
          </p:cNvPr>
          <p:cNvSpPr txBox="1"/>
          <p:nvPr/>
        </p:nvSpPr>
        <p:spPr>
          <a:xfrm>
            <a:off x="1536372" y="2749764"/>
            <a:ext cx="8293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>
                <a:latin typeface="Segeo Ui Semi"/>
              </a:rPr>
              <a:t>High prominent placement in the mobile device </a:t>
            </a:r>
          </a:p>
          <a:p>
            <a:r>
              <a:rPr lang="en-IN" sz="2000" dirty="0">
                <a:latin typeface="Segeo Ui Semi"/>
              </a:rPr>
              <a:t>( Over 70% of users are log in to ikman.lk via a mobile device ) </a:t>
            </a:r>
            <a:endParaRPr lang="en-US" sz="2000" dirty="0">
              <a:latin typeface="Segeo Ui Sem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647B26-3A6F-4AF9-8C65-D39B18D20EA6}"/>
              </a:ext>
            </a:extLst>
          </p:cNvPr>
          <p:cNvSpPr txBox="1"/>
          <p:nvPr/>
        </p:nvSpPr>
        <p:spPr>
          <a:xfrm>
            <a:off x="1680751" y="4748247"/>
            <a:ext cx="8830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>
                <a:latin typeface="Segeo Ui Semi"/>
              </a:rPr>
              <a:t>Still key value targeting ( price , model etc.. ) is not available </a:t>
            </a:r>
            <a:endParaRPr lang="en-US" sz="2000" dirty="0">
              <a:latin typeface="Segeo Ui Sem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C99BF7-FE06-4E60-83AF-19D85213740B}"/>
              </a:ext>
            </a:extLst>
          </p:cNvPr>
          <p:cNvSpPr txBox="1"/>
          <p:nvPr/>
        </p:nvSpPr>
        <p:spPr>
          <a:xfrm>
            <a:off x="1396005" y="5360080"/>
            <a:ext cx="126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Segeo Ui Semi"/>
              </a:rPr>
              <a:t>Note : </a:t>
            </a:r>
            <a:endParaRPr lang="en-US" b="1" dirty="0">
              <a:latin typeface="Segeo Ui Sem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D243A4-D53B-4CBB-8BCE-B5C53D1BD81C}"/>
              </a:ext>
            </a:extLst>
          </p:cNvPr>
          <p:cNvSpPr txBox="1"/>
          <p:nvPr/>
        </p:nvSpPr>
        <p:spPr>
          <a:xfrm>
            <a:off x="950837" y="5943600"/>
            <a:ext cx="7677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>
                <a:latin typeface="Segeo Ui Semi"/>
              </a:rPr>
              <a:t>The execution of native ads are done by the hard coded method, the campaign period should be minimum of 3 months </a:t>
            </a:r>
            <a:endParaRPr lang="en-US" sz="2000" dirty="0">
              <a:latin typeface="Segeo Ui Semi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C8FB373-CE38-4BA6-A1D8-5132700C65B0}"/>
              </a:ext>
            </a:extLst>
          </p:cNvPr>
          <p:cNvSpPr/>
          <p:nvPr/>
        </p:nvSpPr>
        <p:spPr>
          <a:xfrm>
            <a:off x="283162" y="182799"/>
            <a:ext cx="10800187" cy="9104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eo Ui Sem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2AD5E8-4F74-47FF-9014-6E86551C0462}"/>
              </a:ext>
            </a:extLst>
          </p:cNvPr>
          <p:cNvSpPr txBox="1"/>
          <p:nvPr/>
        </p:nvSpPr>
        <p:spPr>
          <a:xfrm>
            <a:off x="550282" y="330613"/>
            <a:ext cx="9816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latin typeface="Segeo Ui Semi"/>
                <a:ea typeface="Adobe Fan Heiti Std B" panose="020B0700000000000000" pitchFamily="34" charset="-128"/>
                <a:cs typeface="Segoe UI Semibold" panose="020B0702040204020203" pitchFamily="34" charset="0"/>
              </a:rPr>
              <a:t>Benefits of Native Advertising</a:t>
            </a:r>
            <a:endParaRPr lang="en-US" sz="3200" b="1" dirty="0">
              <a:latin typeface="Segeo Ui Semi"/>
              <a:ea typeface="Adobe Fan Heiti Std B" panose="020B0700000000000000" pitchFamily="34" charset="-128"/>
              <a:cs typeface="Segoe UI Semibold" panose="020B0702040204020203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609F388-1CAC-455C-B4B5-54A797C3299D}"/>
              </a:ext>
            </a:extLst>
          </p:cNvPr>
          <p:cNvSpPr/>
          <p:nvPr/>
        </p:nvSpPr>
        <p:spPr>
          <a:xfrm>
            <a:off x="283162" y="3647713"/>
            <a:ext cx="10800187" cy="9104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eo Ui Sem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D22DFA-750F-4F0E-A2ED-D5AEDEE340D2}"/>
              </a:ext>
            </a:extLst>
          </p:cNvPr>
          <p:cNvSpPr txBox="1"/>
          <p:nvPr/>
        </p:nvSpPr>
        <p:spPr>
          <a:xfrm>
            <a:off x="550282" y="3795527"/>
            <a:ext cx="9816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latin typeface="Segeo Ui Semi"/>
                <a:ea typeface="Adobe Fan Heiti Std B" panose="020B0700000000000000" pitchFamily="34" charset="-128"/>
                <a:cs typeface="Segoe UI Semibold" panose="020B0702040204020203" pitchFamily="34" charset="0"/>
              </a:rPr>
              <a:t>Limitation of Native Advertising </a:t>
            </a:r>
            <a:endParaRPr lang="en-US" sz="3200" b="1" dirty="0">
              <a:latin typeface="Segeo Ui Semi"/>
              <a:ea typeface="Adobe Fan Heiti Std B" panose="020B0700000000000000" pitchFamily="34" charset="-128"/>
              <a:cs typeface="Segoe UI Semibold" panose="020B07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578591-39CF-40FD-A129-376270EFD7B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751" y="1152419"/>
            <a:ext cx="2092993" cy="21330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7C5E8A-DCF8-47BF-8E8A-626DA89EE47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8450" y="4627215"/>
            <a:ext cx="1243073" cy="10783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DD77020-33BE-4BB4-B7DA-5B75CF1545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7444" y="5890308"/>
            <a:ext cx="2768254" cy="9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5353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845A1B0-95F2-40DE-A622-1939523F42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8327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6167A7-5029-430A-A82F-FEA56F9A62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26" t="57681" r="70253" b="28901"/>
          <a:stretch/>
        </p:blipFill>
        <p:spPr>
          <a:xfrm>
            <a:off x="4357178" y="1241084"/>
            <a:ext cx="2652154" cy="240607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30ED543-1491-4939-970A-FFC31EE3E20E}"/>
              </a:ext>
            </a:extLst>
          </p:cNvPr>
          <p:cNvSpPr/>
          <p:nvPr/>
        </p:nvSpPr>
        <p:spPr>
          <a:xfrm>
            <a:off x="283162" y="182799"/>
            <a:ext cx="10800187" cy="9104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eo Ui Sem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DEE86E-C07A-472C-B5AB-14C728631AD0}"/>
              </a:ext>
            </a:extLst>
          </p:cNvPr>
          <p:cNvSpPr txBox="1"/>
          <p:nvPr/>
        </p:nvSpPr>
        <p:spPr>
          <a:xfrm>
            <a:off x="550282" y="330613"/>
            <a:ext cx="9816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latin typeface="Segeo Ui Semi"/>
                <a:ea typeface="Adobe Fan Heiti Std B" panose="020B0700000000000000" pitchFamily="34" charset="-128"/>
                <a:cs typeface="Segoe UI Semibold" panose="020B0702040204020203" pitchFamily="34" charset="0"/>
              </a:rPr>
              <a:t>Measurements </a:t>
            </a:r>
            <a:endParaRPr lang="en-US" sz="3200" b="1" dirty="0">
              <a:latin typeface="Segeo Ui Semi"/>
              <a:ea typeface="Adobe Fan Heiti Std B" panose="020B0700000000000000" pitchFamily="34" charset="-128"/>
              <a:cs typeface="Segoe UI Semibold" panose="020B07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656AE8-4F4D-49B9-8A84-B6A7209EFFAB}"/>
              </a:ext>
            </a:extLst>
          </p:cNvPr>
          <p:cNvSpPr txBox="1"/>
          <p:nvPr/>
        </p:nvSpPr>
        <p:spPr>
          <a:xfrm>
            <a:off x="2257085" y="4198209"/>
            <a:ext cx="76520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>
                <a:latin typeface="Segeo Ui Semi"/>
                <a:cs typeface="Segoe UI Semibold" panose="020B0702040204020203" pitchFamily="34" charset="0"/>
              </a:rPr>
              <a:t>By making everything transparent, a daily </a:t>
            </a:r>
          </a:p>
          <a:p>
            <a:pPr algn="ctr"/>
            <a:r>
              <a:rPr lang="en-IN" sz="2400" dirty="0">
                <a:latin typeface="Segeo Ui Semi"/>
                <a:cs typeface="Segoe UI Semibold" panose="020B0702040204020203" pitchFamily="34" charset="0"/>
              </a:rPr>
              <a:t>Automated e mail will be sent to the specific email address via Google Ad Manager platform which can not be manipulated by any one. </a:t>
            </a:r>
            <a:endParaRPr lang="en-US" sz="2400" dirty="0">
              <a:latin typeface="Segeo Ui Semi"/>
              <a:cs typeface="Segoe UI Semibold" panose="020B0702040204020203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CDEBD94-252A-4503-8B43-7EEBC212EA7A}"/>
              </a:ext>
            </a:extLst>
          </p:cNvPr>
          <p:cNvSpPr/>
          <p:nvPr/>
        </p:nvSpPr>
        <p:spPr>
          <a:xfrm>
            <a:off x="550282" y="3925823"/>
            <a:ext cx="10533908" cy="2114432"/>
          </a:xfrm>
          <a:prstGeom prst="roundRect">
            <a:avLst/>
          </a:prstGeom>
          <a:noFill/>
          <a:ln w="317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9E54B2C-B77A-403B-A69A-D8DBA98D16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7602" y="5933713"/>
            <a:ext cx="2768254" cy="9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654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A169A0B-F158-784B-BF74-67B9211330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216364" cy="684434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A02D73-5958-9243-92DB-BEDE0023CCA8}"/>
              </a:ext>
            </a:extLst>
          </p:cNvPr>
          <p:cNvSpPr/>
          <p:nvPr/>
        </p:nvSpPr>
        <p:spPr>
          <a:xfrm>
            <a:off x="0" y="2870302"/>
            <a:ext cx="12192000" cy="9037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PF DinText Pro" panose="02000506020000020004" pitchFamily="2" charset="0"/>
              </a:rPr>
              <a:t>Thank you for your time !</a:t>
            </a:r>
          </a:p>
        </p:txBody>
      </p:sp>
    </p:spTree>
    <p:extLst>
      <p:ext uri="{BB962C8B-B14F-4D97-AF65-F5344CB8AC3E}">
        <p14:creationId xmlns:p14="http://schemas.microsoft.com/office/powerpoint/2010/main" val="2131517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C53A6A4-7C29-4EE6-996E-243D8D1D2B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4E19DC3-11F0-4567-8D36-E95F8553C290}"/>
              </a:ext>
            </a:extLst>
          </p:cNvPr>
          <p:cNvSpPr/>
          <p:nvPr/>
        </p:nvSpPr>
        <p:spPr>
          <a:xfrm>
            <a:off x="449179" y="391654"/>
            <a:ext cx="11077074" cy="9104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939143-6E90-4FCE-AA94-AB704227ED0E}"/>
              </a:ext>
            </a:extLst>
          </p:cNvPr>
          <p:cNvSpPr txBox="1"/>
          <p:nvPr/>
        </p:nvSpPr>
        <p:spPr>
          <a:xfrm>
            <a:off x="557463" y="523129"/>
            <a:ext cx="10607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>
                <a:latin typeface="Segoe UI Semibold" panose="020B0702040204020203" pitchFamily="34" charset="0"/>
                <a:ea typeface="Adobe Fan Heiti Std B" panose="020B0700000000000000" pitchFamily="34" charset="-128"/>
                <a:cs typeface="Segoe UI Semibold" panose="020B0702040204020203" pitchFamily="34" charset="0"/>
              </a:rPr>
              <a:t>Sri Lanka’s Standpoint</a:t>
            </a:r>
            <a:endParaRPr lang="en-US" sz="3600" dirty="0">
              <a:latin typeface="Segoe UI Semibold" panose="020B0702040204020203" pitchFamily="34" charset="0"/>
              <a:ea typeface="Adobe Fan Heiti Std B" panose="020B0700000000000000" pitchFamily="34" charset="-128"/>
              <a:cs typeface="Segoe UI Semibold" panose="020B0702040204020203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B2AAFBB-8466-41F7-B96B-AAC8723A44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7444" y="5890308"/>
            <a:ext cx="2768254" cy="9777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33C59B-B0BC-4019-B544-4355867A7F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65"/>
          <a:stretch/>
        </p:blipFill>
        <p:spPr>
          <a:xfrm>
            <a:off x="684808" y="1433600"/>
            <a:ext cx="9662898" cy="458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681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7FD615-2BBD-470E-9D47-BC734620B2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C089C1B-1B38-4B1E-836B-99C6D35BE0B7}"/>
              </a:ext>
            </a:extLst>
          </p:cNvPr>
          <p:cNvSpPr/>
          <p:nvPr/>
        </p:nvSpPr>
        <p:spPr>
          <a:xfrm>
            <a:off x="449179" y="391655"/>
            <a:ext cx="11077074" cy="9104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634588-F010-419B-9FDE-D07FD7C10BFD}"/>
              </a:ext>
            </a:extLst>
          </p:cNvPr>
          <p:cNvSpPr txBox="1"/>
          <p:nvPr/>
        </p:nvSpPr>
        <p:spPr>
          <a:xfrm>
            <a:off x="557463" y="523130"/>
            <a:ext cx="10607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>
                <a:latin typeface="Segoe UI Semibold" panose="020B0702040204020203" pitchFamily="34" charset="0"/>
                <a:ea typeface="Adobe Fan Heiti Std B" panose="020B0700000000000000" pitchFamily="34" charset="-128"/>
                <a:cs typeface="Segoe UI Semibold" panose="020B0702040204020203" pitchFamily="34" charset="0"/>
              </a:rPr>
              <a:t>The Success of ikman.lk</a:t>
            </a:r>
            <a:endParaRPr lang="en-US" sz="3600" dirty="0">
              <a:latin typeface="Segoe UI Semibold" panose="020B0702040204020203" pitchFamily="34" charset="0"/>
              <a:ea typeface="Adobe Fan Heiti Std B" panose="020B0700000000000000" pitchFamily="34" charset="-128"/>
              <a:cs typeface="Segoe UI Semibold" panose="020B07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6BF209-F711-435B-96C4-AF229372BB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544" b="19825"/>
          <a:stretch/>
        </p:blipFill>
        <p:spPr>
          <a:xfrm>
            <a:off x="0" y="1503947"/>
            <a:ext cx="12192000" cy="42952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79DFF5-A34E-4189-A752-24FC38C0B6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2262" y="5926388"/>
            <a:ext cx="2768254" cy="9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136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FC54503-6042-4EA4-A9E9-432EFE736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82CC2BC-6A2D-4097-A347-B49B8A83CDA4}"/>
              </a:ext>
            </a:extLst>
          </p:cNvPr>
          <p:cNvSpPr txBox="1"/>
          <p:nvPr/>
        </p:nvSpPr>
        <p:spPr>
          <a:xfrm>
            <a:off x="8718885" y="5421069"/>
            <a:ext cx="2350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Source : similarweb.com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3C85EA8-4DA2-42AF-88E0-77CCBD97DC5A}"/>
              </a:ext>
            </a:extLst>
          </p:cNvPr>
          <p:cNvSpPr/>
          <p:nvPr/>
        </p:nvSpPr>
        <p:spPr>
          <a:xfrm>
            <a:off x="522720" y="4608095"/>
            <a:ext cx="10742848" cy="1287379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488C2C2-6AEC-4717-9954-E60C9C8167EF}"/>
              </a:ext>
            </a:extLst>
          </p:cNvPr>
          <p:cNvSpPr/>
          <p:nvPr/>
        </p:nvSpPr>
        <p:spPr>
          <a:xfrm>
            <a:off x="465381" y="489469"/>
            <a:ext cx="10800187" cy="9104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8A4090-DAB5-456F-950A-C55AC3BD969A}"/>
              </a:ext>
            </a:extLst>
          </p:cNvPr>
          <p:cNvSpPr txBox="1"/>
          <p:nvPr/>
        </p:nvSpPr>
        <p:spPr>
          <a:xfrm>
            <a:off x="626824" y="602566"/>
            <a:ext cx="8848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>
                <a:latin typeface="Segoe UI Semibold" panose="020B0702040204020203" pitchFamily="34" charset="0"/>
                <a:ea typeface="Adobe Fan Heiti Std B" panose="020B0700000000000000" pitchFamily="34" charset="-128"/>
                <a:cs typeface="Segoe UI Semibold" panose="020B0702040204020203" pitchFamily="34" charset="0"/>
              </a:rPr>
              <a:t>And something more about ikman.lk</a:t>
            </a:r>
            <a:endParaRPr lang="en-US" sz="3600" dirty="0">
              <a:latin typeface="Segoe UI Semibold" panose="020B0702040204020203" pitchFamily="34" charset="0"/>
              <a:ea typeface="Adobe Fan Heiti Std B" panose="020B0700000000000000" pitchFamily="34" charset="-128"/>
              <a:cs typeface="Segoe UI Semibold" panose="020B0702040204020203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DBA0478-9B0B-4A5B-AC76-8ED4B0B3E6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178" y="1624138"/>
            <a:ext cx="9604541" cy="250305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38D6DD2-30A4-4E50-B4F6-444F1155DCD9}"/>
              </a:ext>
            </a:extLst>
          </p:cNvPr>
          <p:cNvSpPr txBox="1"/>
          <p:nvPr/>
        </p:nvSpPr>
        <p:spPr>
          <a:xfrm>
            <a:off x="626824" y="4940163"/>
            <a:ext cx="107335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2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Ikman.lk is the only local website that is listed in the top 10 web sites in Sri Lanka.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089107-6848-47A6-875E-691148BA8E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7444" y="5890308"/>
            <a:ext cx="2768254" cy="9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409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6186B16-63C0-4268-A849-19392121B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6AF255-2B98-4196-86C4-5309C85F25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842" b="7507"/>
          <a:stretch/>
        </p:blipFill>
        <p:spPr>
          <a:xfrm>
            <a:off x="577514" y="1227220"/>
            <a:ext cx="11111767" cy="472841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7149C63-81DD-4A2D-A99A-A89906D44BD0}"/>
              </a:ext>
            </a:extLst>
          </p:cNvPr>
          <p:cNvSpPr/>
          <p:nvPr/>
        </p:nvSpPr>
        <p:spPr>
          <a:xfrm>
            <a:off x="449179" y="391655"/>
            <a:ext cx="11077074" cy="9104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4CDEA0-5CBF-4737-ACA9-36AB7FD2A964}"/>
              </a:ext>
            </a:extLst>
          </p:cNvPr>
          <p:cNvSpPr txBox="1"/>
          <p:nvPr/>
        </p:nvSpPr>
        <p:spPr>
          <a:xfrm>
            <a:off x="557463" y="523130"/>
            <a:ext cx="10607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>
                <a:latin typeface="Segoe UI Semibold" panose="020B0702040204020203" pitchFamily="34" charset="0"/>
                <a:ea typeface="Adobe Fan Heiti Std B" panose="020B0700000000000000" pitchFamily="34" charset="-128"/>
                <a:cs typeface="Segoe UI Semibold" panose="020B0702040204020203" pitchFamily="34" charset="0"/>
              </a:rPr>
              <a:t>Benefits of Online Advertising </a:t>
            </a:r>
            <a:endParaRPr lang="en-US" sz="3600" dirty="0">
              <a:latin typeface="Segoe UI Semibold" panose="020B0702040204020203" pitchFamily="34" charset="0"/>
              <a:ea typeface="Adobe Fan Heiti Std B" panose="020B0700000000000000" pitchFamily="34" charset="-128"/>
              <a:cs typeface="Segoe UI Semibold" panose="020B07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4C2ACC-3F20-4E30-B4C9-D342E555ED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7444" y="5890308"/>
            <a:ext cx="2768254" cy="9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703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5681</TotalTime>
  <Words>1934</Words>
  <Application>Microsoft Office PowerPoint</Application>
  <PresentationFormat>Widescreen</PresentationFormat>
  <Paragraphs>314</Paragraphs>
  <Slides>56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8" baseType="lpstr">
      <vt:lpstr>Arial</vt:lpstr>
      <vt:lpstr>Calibri</vt:lpstr>
      <vt:lpstr>Calibri Light</vt:lpstr>
      <vt:lpstr>PF DinText Pro</vt:lpstr>
      <vt:lpstr>PFDinTextPro-Bold</vt:lpstr>
      <vt:lpstr>PFDinTextPro-Light</vt:lpstr>
      <vt:lpstr>Segeo Ui Semi</vt:lpstr>
      <vt:lpstr>Segoe UI</vt:lpstr>
      <vt:lpstr>Segoe UI Emoji</vt:lpstr>
      <vt:lpstr>Segoe UI Semibold</vt:lpstr>
      <vt:lpstr>Office Theme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511</cp:revision>
  <dcterms:created xsi:type="dcterms:W3CDTF">2019-01-17T09:10:24Z</dcterms:created>
  <dcterms:modified xsi:type="dcterms:W3CDTF">2020-07-13T07:45:35Z</dcterms:modified>
</cp:coreProperties>
</file>