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484" r:id="rId3"/>
    <p:sldId id="491" r:id="rId4"/>
    <p:sldId id="485" r:id="rId5"/>
    <p:sldId id="492" r:id="rId6"/>
    <p:sldId id="444" r:id="rId7"/>
    <p:sldId id="486" r:id="rId8"/>
    <p:sldId id="487" r:id="rId9"/>
    <p:sldId id="488" r:id="rId10"/>
    <p:sldId id="489" r:id="rId11"/>
    <p:sldId id="490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01A0B-988D-46D3-AE0D-B5832BFE93A8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4E25B-DE60-41C9-88B1-37A4BDF24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ADAD-1CDF-4A51-BCF5-9CAEBF83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DC595-A786-4BAC-890A-306C1573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5CFE-0DDD-4B1B-9435-60B089BA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A8CEF-C088-4230-944F-DB18D49E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A786E-8702-4730-86A6-351224A8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144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8D67-17FF-4FDE-8D1D-E9A68269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8343D-3AA9-438E-B449-D00A2C93C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6D580-DA9B-405C-8D65-54F4A50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27447-E7AD-48C4-A8BF-F3CD3F6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12FCB-249E-4A4C-A2B2-F1FD674D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0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48304-85D2-4B57-BCBC-47AC06BFD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6FF8F-9628-42B1-B2D0-E625DFC1B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93D0-9367-421E-AB54-6A186954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1E40-0842-42AB-B6F0-5BF32420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50F1-15EE-43D9-8948-BEE08149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21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39" y="1275537"/>
            <a:ext cx="11241583" cy="79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PFDinTextPro-Bold"/>
                <a:cs typeface="PFDinTextPro-Bold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9341" y="375789"/>
            <a:ext cx="6275513" cy="4458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009877"/>
                </a:solidFill>
                <a:latin typeface="PFDinTextPro-Bold"/>
                <a:cs typeface="PFDinTextPro-Bold"/>
              </a:defRPr>
            </a:lvl1pPr>
          </a:lstStyle>
          <a:p>
            <a:pPr lvl="0"/>
            <a:r>
              <a:rPr lang="sv-SE" dirty="0"/>
              <a:t>CLICK TO EDIT SLIDE HEADING (USE UPPERCASE!)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00" y="328555"/>
            <a:ext cx="267757" cy="48000"/>
          </a:xfrm>
          <a:prstGeom prst="rect">
            <a:avLst/>
          </a:prstGeom>
          <a:solidFill>
            <a:srgbClr val="007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369" y="2233086"/>
            <a:ext cx="11241617" cy="36427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133">
                <a:solidFill>
                  <a:srgbClr val="707674"/>
                </a:solidFill>
              </a:defRPr>
            </a:lvl1pPr>
          </a:lstStyle>
          <a:p>
            <a:pPr lvl="0"/>
            <a:r>
              <a:rPr lang="sv-SE"/>
              <a:t>Click to edit Master text styles</a:t>
            </a:r>
          </a:p>
        </p:txBody>
      </p:sp>
      <p:pic>
        <p:nvPicPr>
          <p:cNvPr id="8" name="Picture 2" descr="C:\Users\DILANKA\Downloads\ikman-tagline-english-green-45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7767" y="6105369"/>
            <a:ext cx="2454232" cy="752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4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ILANKA\Downloads\ikman-tagline-english-white-1800.png">
            <a:extLst>
              <a:ext uri="{FF2B5EF4-FFF2-40B4-BE49-F238E27FC236}">
                <a16:creationId xmlns:a16="http://schemas.microsoft.com/office/drawing/2014/main" id="{3AA2ADE0-2E4D-4160-BE6F-3849DC9582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67" y="1422400"/>
            <a:ext cx="10363200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28800" y="5734465"/>
            <a:ext cx="8534400" cy="558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FFFFFF"/>
                </a:solidFill>
                <a:latin typeface="PFDinTextPro-Light"/>
                <a:cs typeface="PFDinTextPro-Light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0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33AC-2B72-4BCF-8B24-91C6405A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74EA-1797-413B-982B-8E7513F1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75C0-93E0-4299-8B52-A0C477FD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CCE5A-BB27-4119-9DEA-A68F93A1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BA97-8749-4B8E-A36A-3948FC8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7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A128-AECD-44D9-AEA3-4A6D8F03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06DF2-8943-40A6-8337-4CA91CC28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2A5A-51EE-4663-9616-6617A439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12211-1E83-4D34-88C8-5400C1AA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9152D-C915-4BE8-823B-6E07885A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80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5DA0-3F2F-4E57-9A07-E14AF00D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A690-AF42-4C28-AF36-7210C4F6F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2656-56B1-464A-B5ED-5A48AAE1A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0ED96-5EE7-4441-B9C0-1C090A19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988E1-E461-4E99-B6AE-AEEAE7B9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8430-BCFB-49EE-87E0-1CAE5AD3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69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9BE8-39B3-4EEE-8298-DF8C02FA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273D7-1BA7-4626-AA9D-CBF77940E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39D8-17EA-40B4-BCD8-35162507D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B3DA0-7BB2-487D-9B67-BC7B2AAC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0F5D-CF32-404D-9F70-FF7AD3332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7823E-5457-46A3-906C-2D311DB1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3A0CF-D5C3-4D8F-9C1F-E6750E98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B3500-888E-4CB8-873E-99D06F58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67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714B-15C4-47E6-B935-5F2D37D0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FB64D-4981-45BA-8F63-A1CADBF1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FB63E-CA04-43A6-995C-E2BCFC9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2B469-B30B-4FB6-9310-7B5DE51D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74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0D0A1-6EB0-4F69-AFA2-993F5082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26435-A5AA-4A17-95D5-AC76CECD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4803F-D509-4C1C-BD4A-BDE63989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F6F8-BC02-4A0D-A08E-6F1BF906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69CE-5A38-4520-A212-A61D0D33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29A0B-8149-4130-8C55-8389A665C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0B854-3D7E-4BD1-B8ED-D649A788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F1FBF-DC97-470B-8179-5ABD81AA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512F4-116F-442F-A59F-057B8DB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9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75F0-BA72-40CE-9EA3-3A64EE0B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D1CBE-DC1A-4F5A-9DEE-C458C3DCD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7036-2355-4FEF-93B0-5274FA2B0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13336-7F23-4373-8EA9-F0D848FE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23793-BACF-4AFA-80F4-82E255BE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4D808-5C45-4829-90A9-28E0DB58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78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ED327-3944-4035-BEBF-3B05794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7AF7E-CB65-4D71-9591-7557EAC7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92B2-8D5D-4256-BD73-3E86D98CD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5EB2D-B3BE-423D-9449-3F88320FE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0C65-65B1-446B-8343-BC491B452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74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ECCF0A59-6E5D-4F4E-95D2-FCFFE426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32" y="6087764"/>
            <a:ext cx="10815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PFDinTextPro-Light"/>
              </a:rPr>
              <a:t>DIGITAL MEDIA SOLUTION FOR SME ADVERTISERS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25067D-0F6F-4C4D-9275-40453A5C6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2" y="523128"/>
            <a:ext cx="811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Call to action 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CE048D-02F9-4897-A4CA-CA557B5D49DD}"/>
              </a:ext>
            </a:extLst>
          </p:cNvPr>
          <p:cNvSpPr/>
          <p:nvPr/>
        </p:nvSpPr>
        <p:spPr>
          <a:xfrm>
            <a:off x="934004" y="2507954"/>
            <a:ext cx="2491667" cy="2902999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1AD97A-8958-4991-B5EE-FC1D5CB7BA21}"/>
              </a:ext>
            </a:extLst>
          </p:cNvPr>
          <p:cNvSpPr/>
          <p:nvPr/>
        </p:nvSpPr>
        <p:spPr>
          <a:xfrm>
            <a:off x="3573396" y="2537112"/>
            <a:ext cx="2491667" cy="2902999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AEBBBA-C1A9-41E1-AD3A-75A845FD5C62}"/>
              </a:ext>
            </a:extLst>
          </p:cNvPr>
          <p:cNvSpPr/>
          <p:nvPr/>
        </p:nvSpPr>
        <p:spPr>
          <a:xfrm>
            <a:off x="6206003" y="2537112"/>
            <a:ext cx="2491667" cy="2902999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062B8-CB33-4B11-B7A0-EAE9258B2B33}"/>
              </a:ext>
            </a:extLst>
          </p:cNvPr>
          <p:cNvSpPr txBox="1"/>
          <p:nvPr/>
        </p:nvSpPr>
        <p:spPr>
          <a:xfrm>
            <a:off x="2441149" y="1719939"/>
            <a:ext cx="770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Once the user clicks on the banner , can be sent to 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45863-FA4B-4A11-96F3-C64314C90391}"/>
              </a:ext>
            </a:extLst>
          </p:cNvPr>
          <p:cNvSpPr txBox="1"/>
          <p:nvPr/>
        </p:nvSpPr>
        <p:spPr>
          <a:xfrm>
            <a:off x="1255505" y="2757306"/>
            <a:ext cx="237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Your Facebook Page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5586A-3B9A-4056-A87D-623023CF0275}"/>
              </a:ext>
            </a:extLst>
          </p:cNvPr>
          <p:cNvSpPr txBox="1"/>
          <p:nvPr/>
        </p:nvSpPr>
        <p:spPr>
          <a:xfrm>
            <a:off x="6402199" y="2684553"/>
            <a:ext cx="212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Microsite that we developed for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4E9ED-98A5-4E39-9DDE-9ED90E0D35B1}"/>
              </a:ext>
            </a:extLst>
          </p:cNvPr>
          <p:cNvSpPr txBox="1"/>
          <p:nvPr/>
        </p:nvSpPr>
        <p:spPr>
          <a:xfrm>
            <a:off x="3963929" y="2823053"/>
            <a:ext cx="18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Your Website</a:t>
            </a:r>
          </a:p>
        </p:txBody>
      </p:sp>
      <p:pic>
        <p:nvPicPr>
          <p:cNvPr id="1026" name="Picture 2" descr="Messenger">
            <a:extLst>
              <a:ext uri="{FF2B5EF4-FFF2-40B4-BE49-F238E27FC236}">
                <a16:creationId xmlns:a16="http://schemas.microsoft.com/office/drawing/2014/main" id="{FAD0C759-FD04-45FC-BC81-2DD4642F1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6" t="18826" r="32463" b="16054"/>
          <a:stretch/>
        </p:blipFill>
        <p:spPr bwMode="auto">
          <a:xfrm>
            <a:off x="1408917" y="3584599"/>
            <a:ext cx="1543546" cy="148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79A3A-490A-4A95-8EE2-C0A3B92FE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678" y="3474928"/>
            <a:ext cx="1522664" cy="1593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EB27B-D44B-481D-93AE-0C3CB18F8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971" y="3553189"/>
            <a:ext cx="1482127" cy="14571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E9BE87-C41E-4909-A706-BCE6D9D40703}"/>
              </a:ext>
            </a:extLst>
          </p:cNvPr>
          <p:cNvSpPr/>
          <p:nvPr/>
        </p:nvSpPr>
        <p:spPr>
          <a:xfrm>
            <a:off x="8838610" y="2537112"/>
            <a:ext cx="2491667" cy="2902999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3EDAEB-E636-4A4F-BD43-489865320EE3}"/>
              </a:ext>
            </a:extLst>
          </p:cNvPr>
          <p:cNvSpPr txBox="1"/>
          <p:nvPr/>
        </p:nvSpPr>
        <p:spPr>
          <a:xfrm>
            <a:off x="9034806" y="2684553"/>
            <a:ext cx="212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Call your phone number </a:t>
            </a:r>
          </a:p>
        </p:txBody>
      </p:sp>
      <p:pic>
        <p:nvPicPr>
          <p:cNvPr id="1030" name="Picture 6" descr="Blue call icon, Dialer Android Google Play Telephone, phone transparent  background PNG clipart | HiClipart">
            <a:extLst>
              <a:ext uri="{FF2B5EF4-FFF2-40B4-BE49-F238E27FC236}">
                <a16:creationId xmlns:a16="http://schemas.microsoft.com/office/drawing/2014/main" id="{D1B8E8E5-305B-4CAA-A8D6-22C2F6F5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05" y="3371684"/>
            <a:ext cx="1638670" cy="16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8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D6463C-1258-431F-8AAF-263C6B20EA14}"/>
              </a:ext>
            </a:extLst>
          </p:cNvPr>
          <p:cNvGrpSpPr/>
          <p:nvPr/>
        </p:nvGrpSpPr>
        <p:grpSpPr>
          <a:xfrm>
            <a:off x="378341" y="180889"/>
            <a:ext cx="10800187" cy="910471"/>
            <a:chOff x="378341" y="180889"/>
            <a:chExt cx="10800187" cy="91047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5A1EFB-3946-4EAD-9531-47CEE2877594}"/>
                </a:ext>
              </a:extLst>
            </p:cNvPr>
            <p:cNvSpPr/>
            <p:nvPr/>
          </p:nvSpPr>
          <p:spPr>
            <a:xfrm>
              <a:off x="378341" y="180889"/>
              <a:ext cx="10800187" cy="9104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05AFD7-A3FC-4843-972D-5E632F886FFB}"/>
                </a:ext>
              </a:extLst>
            </p:cNvPr>
            <p:cNvSpPr txBox="1"/>
            <p:nvPr/>
          </p:nvSpPr>
          <p:spPr>
            <a:xfrm>
              <a:off x="522720" y="391224"/>
              <a:ext cx="9816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rPr>
                <a:t> Investment</a:t>
              </a:r>
              <a:endParaRPr lang="en-US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endParaRP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B6754A3-8E19-4B0A-AD02-A0FF4F1BB446}"/>
              </a:ext>
            </a:extLst>
          </p:cNvPr>
          <p:cNvSpPr txBox="1">
            <a:spLocks/>
          </p:cNvSpPr>
          <p:nvPr/>
        </p:nvSpPr>
        <p:spPr>
          <a:xfrm>
            <a:off x="765610" y="573548"/>
            <a:ext cx="3304484" cy="643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rgbClr val="009877"/>
                </a:solidFill>
                <a:latin typeface="PFDinTextPro-Bold"/>
                <a:ea typeface="+mn-ea"/>
                <a:cs typeface="PFDinTextPro-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C6CEFA-6828-4555-8D43-0E8712DF35E4}"/>
              </a:ext>
            </a:extLst>
          </p:cNvPr>
          <p:cNvSpPr txBox="1"/>
          <p:nvPr/>
        </p:nvSpPr>
        <p:spPr>
          <a:xfrm>
            <a:off x="1923675" y="3214275"/>
            <a:ext cx="1680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effectLst/>
                <a:latin typeface="Soleto"/>
              </a:rPr>
              <a:t>Budget</a:t>
            </a:r>
            <a:endParaRPr lang="en-US" sz="2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13D064-2D2A-4FC2-ABCC-72C5D888E2A7}"/>
              </a:ext>
            </a:extLst>
          </p:cNvPr>
          <p:cNvGrpSpPr/>
          <p:nvPr/>
        </p:nvGrpSpPr>
        <p:grpSpPr>
          <a:xfrm>
            <a:off x="2481485" y="3827065"/>
            <a:ext cx="6890372" cy="382444"/>
            <a:chOff x="2481487" y="3951353"/>
            <a:chExt cx="5037899" cy="3824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1882EC-63F2-4836-86BE-A12268942ECC}"/>
                </a:ext>
              </a:extLst>
            </p:cNvPr>
            <p:cNvSpPr txBox="1"/>
            <p:nvPr/>
          </p:nvSpPr>
          <p:spPr>
            <a:xfrm>
              <a:off x="2481487" y="3964465"/>
              <a:ext cx="24160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effectLst/>
                  <a:latin typeface="Soleto"/>
                </a:rPr>
                <a:t>Propose </a:t>
              </a:r>
              <a:r>
                <a:rPr lang="en-US" dirty="0">
                  <a:latin typeface="Soleto"/>
                </a:rPr>
                <a:t>b</a:t>
              </a:r>
              <a:r>
                <a:rPr lang="en-US" sz="1800" b="0" i="0" dirty="0">
                  <a:effectLst/>
                  <a:latin typeface="Soleto"/>
                </a:rPr>
                <a:t>udget inclusive of VAT </a:t>
              </a:r>
              <a:endParaRPr lang="en-US" sz="1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D54C84-36FB-4EB3-8951-B4EC826CC32D}"/>
                </a:ext>
              </a:extLst>
            </p:cNvPr>
            <p:cNvSpPr txBox="1"/>
            <p:nvPr/>
          </p:nvSpPr>
          <p:spPr>
            <a:xfrm>
              <a:off x="4782284" y="3958753"/>
              <a:ext cx="5088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effectLst/>
                  <a:latin typeface="Soleto"/>
                </a:rPr>
                <a:t>:</a:t>
              </a:r>
              <a:endParaRPr 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69F6B8-1E50-44A1-953C-2C271A4D1F24}"/>
                </a:ext>
              </a:extLst>
            </p:cNvPr>
            <p:cNvSpPr txBox="1"/>
            <p:nvPr/>
          </p:nvSpPr>
          <p:spPr>
            <a:xfrm>
              <a:off x="5928981" y="3951353"/>
              <a:ext cx="15904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effectLst/>
                  <a:latin typeface="Soleto"/>
                </a:rPr>
                <a:t>Rs. </a:t>
              </a:r>
              <a:r>
                <a:rPr lang="en-US" dirty="0">
                  <a:latin typeface="Soleto"/>
                </a:rPr>
                <a:t>20,000</a:t>
              </a:r>
              <a:endParaRPr lang="en-US" sz="1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B43CCF-38D8-4E90-BDDE-A6683FB16AEF}"/>
              </a:ext>
            </a:extLst>
          </p:cNvPr>
          <p:cNvGrpSpPr/>
          <p:nvPr/>
        </p:nvGrpSpPr>
        <p:grpSpPr>
          <a:xfrm>
            <a:off x="2482964" y="4245797"/>
            <a:ext cx="6890371" cy="382444"/>
            <a:chOff x="2481488" y="3951353"/>
            <a:chExt cx="5037898" cy="3824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25A122-7093-4FBC-83A2-B78B643AAE11}"/>
                </a:ext>
              </a:extLst>
            </p:cNvPr>
            <p:cNvSpPr txBox="1"/>
            <p:nvPr/>
          </p:nvSpPr>
          <p:spPr>
            <a:xfrm>
              <a:off x="2481488" y="3964465"/>
              <a:ext cx="18508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EE0725-0A8D-49AA-A938-A372BC4E704D}"/>
                </a:ext>
              </a:extLst>
            </p:cNvPr>
            <p:cNvSpPr txBox="1"/>
            <p:nvPr/>
          </p:nvSpPr>
          <p:spPr>
            <a:xfrm>
              <a:off x="4782284" y="3958753"/>
              <a:ext cx="5088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effectLst/>
                  <a:latin typeface="Soleto"/>
                </a:rPr>
                <a:t>:</a:t>
              </a:r>
              <a:endParaRPr lang="en-US" sz="1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BF39A9-B36D-40F2-898F-36A3805293C6}"/>
                </a:ext>
              </a:extLst>
            </p:cNvPr>
            <p:cNvSpPr txBox="1"/>
            <p:nvPr/>
          </p:nvSpPr>
          <p:spPr>
            <a:xfrm>
              <a:off x="5928981" y="3951353"/>
              <a:ext cx="15904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8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1BBAB81-EA25-4818-B672-04415BED9B83}"/>
              </a:ext>
            </a:extLst>
          </p:cNvPr>
          <p:cNvSpPr txBox="1"/>
          <p:nvPr/>
        </p:nvSpPr>
        <p:spPr>
          <a:xfrm>
            <a:off x="852256" y="5956917"/>
            <a:ext cx="465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Banners and Microsite Templates - &lt; Link &gt;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315DB8-514A-4643-B5EE-278991389690}"/>
              </a:ext>
            </a:extLst>
          </p:cNvPr>
          <p:cNvGrpSpPr/>
          <p:nvPr/>
        </p:nvGrpSpPr>
        <p:grpSpPr>
          <a:xfrm>
            <a:off x="2484447" y="4602386"/>
            <a:ext cx="6890371" cy="936442"/>
            <a:chOff x="2481488" y="3951353"/>
            <a:chExt cx="5037898" cy="93644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D6E38B-3617-40D6-A736-6F63E52E5FB2}"/>
                </a:ext>
              </a:extLst>
            </p:cNvPr>
            <p:cNvSpPr txBox="1"/>
            <p:nvPr/>
          </p:nvSpPr>
          <p:spPr>
            <a:xfrm>
              <a:off x="2481488" y="3964465"/>
              <a:ext cx="185081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effectLst/>
                  <a:latin typeface="Soleto"/>
                </a:rPr>
                <a:t>Banners and Microsite Development  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CA30B6-3A14-4FBD-91F0-0A84A60510E4}"/>
                </a:ext>
              </a:extLst>
            </p:cNvPr>
            <p:cNvSpPr txBox="1"/>
            <p:nvPr/>
          </p:nvSpPr>
          <p:spPr>
            <a:xfrm>
              <a:off x="4782284" y="3958753"/>
              <a:ext cx="5088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effectLst/>
                  <a:latin typeface="Soleto"/>
                </a:rPr>
                <a:t>:</a:t>
              </a:r>
              <a:endParaRPr lang="en-US" sz="1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7E4FAC-C10B-47B3-BFBA-694644BBE239}"/>
                </a:ext>
              </a:extLst>
            </p:cNvPr>
            <p:cNvSpPr txBox="1"/>
            <p:nvPr/>
          </p:nvSpPr>
          <p:spPr>
            <a:xfrm>
              <a:off x="5928981" y="3951353"/>
              <a:ext cx="15904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effectLst/>
                  <a:latin typeface="Soleto"/>
                </a:rPr>
                <a:t>FOC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693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169A0B-F158-784B-BF74-67B92113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16364" cy="6844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A02D73-5958-9243-92DB-BEDE0023CCA8}"/>
              </a:ext>
            </a:extLst>
          </p:cNvPr>
          <p:cNvSpPr/>
          <p:nvPr/>
        </p:nvSpPr>
        <p:spPr>
          <a:xfrm>
            <a:off x="0" y="2870302"/>
            <a:ext cx="12192000" cy="9037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PF DinText Pro" panose="02000506020000020004" pitchFamily="2" charset="0"/>
              </a:rPr>
              <a:t>Thank you for your time !</a:t>
            </a:r>
          </a:p>
        </p:txBody>
      </p:sp>
    </p:spTree>
    <p:extLst>
      <p:ext uri="{BB962C8B-B14F-4D97-AF65-F5344CB8AC3E}">
        <p14:creationId xmlns:p14="http://schemas.microsoft.com/office/powerpoint/2010/main" val="213151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3" y="523128"/>
            <a:ext cx="356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Did you know ?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5EA57-05CB-4C02-AECF-7B1A58587100}"/>
              </a:ext>
            </a:extLst>
          </p:cNvPr>
          <p:cNvSpPr txBox="1"/>
          <p:nvPr/>
        </p:nvSpPr>
        <p:spPr>
          <a:xfrm>
            <a:off x="385695" y="1598805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Ikman.lk is the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DD38C-D809-47D5-B6D9-AA79A3E12202}"/>
              </a:ext>
            </a:extLst>
          </p:cNvPr>
          <p:cNvSpPr txBox="1"/>
          <p:nvPr/>
        </p:nvSpPr>
        <p:spPr>
          <a:xfrm>
            <a:off x="449179" y="2014632"/>
            <a:ext cx="10733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Biggest web site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AF26CF-AD31-4089-8725-99BF7EBF0239}"/>
              </a:ext>
            </a:extLst>
          </p:cNvPr>
          <p:cNvSpPr txBox="1"/>
          <p:nvPr/>
        </p:nvSpPr>
        <p:spPr>
          <a:xfrm>
            <a:off x="665748" y="3012066"/>
            <a:ext cx="1073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 Sri Lanka.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8543A-E362-400A-AD75-3CE519637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2" t="4707" r="4982" b="5129"/>
          <a:stretch/>
        </p:blipFill>
        <p:spPr>
          <a:xfrm>
            <a:off x="4626473" y="4027729"/>
            <a:ext cx="2722485" cy="23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3" y="523128"/>
            <a:ext cx="356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Did you know ?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BC328-6786-4687-877E-AB75A31EAA97}"/>
              </a:ext>
            </a:extLst>
          </p:cNvPr>
          <p:cNvSpPr txBox="1"/>
          <p:nvPr/>
        </p:nvSpPr>
        <p:spPr>
          <a:xfrm>
            <a:off x="9467444" y="5551754"/>
            <a:ext cx="235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Source : similarweb.com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5EA57-05CB-4C02-AECF-7B1A58587100}"/>
              </a:ext>
            </a:extLst>
          </p:cNvPr>
          <p:cNvSpPr txBox="1"/>
          <p:nvPr/>
        </p:nvSpPr>
        <p:spPr>
          <a:xfrm>
            <a:off x="557463" y="1515401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ikman.lk</a:t>
            </a:r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is the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FFFF1-E806-4F62-A909-91A0227C1A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927" y="4384661"/>
            <a:ext cx="4118811" cy="2152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BDD38C-D809-47D5-B6D9-AA79A3E12202}"/>
              </a:ext>
            </a:extLst>
          </p:cNvPr>
          <p:cNvSpPr txBox="1"/>
          <p:nvPr/>
        </p:nvSpPr>
        <p:spPr>
          <a:xfrm>
            <a:off x="620947" y="1931228"/>
            <a:ext cx="1073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only local website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59CDE1-6CF2-4B76-BF27-DBCDCCB00D8E}"/>
              </a:ext>
            </a:extLst>
          </p:cNvPr>
          <p:cNvSpPr txBox="1"/>
          <p:nvPr/>
        </p:nvSpPr>
        <p:spPr>
          <a:xfrm>
            <a:off x="814565" y="2798688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that is listed in the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AF26CF-AD31-4089-8725-99BF7EBF0239}"/>
              </a:ext>
            </a:extLst>
          </p:cNvPr>
          <p:cNvSpPr txBox="1"/>
          <p:nvPr/>
        </p:nvSpPr>
        <p:spPr>
          <a:xfrm>
            <a:off x="792716" y="3355554"/>
            <a:ext cx="1073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10 websites in Sri Lanka.</a:t>
            </a:r>
          </a:p>
        </p:txBody>
      </p:sp>
    </p:spTree>
    <p:extLst>
      <p:ext uri="{BB962C8B-B14F-4D97-AF65-F5344CB8AC3E}">
        <p14:creationId xmlns:p14="http://schemas.microsoft.com/office/powerpoint/2010/main" val="367455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3" y="523128"/>
            <a:ext cx="356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Did you know ?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BDD38C-D809-47D5-B6D9-AA79A3E12202}"/>
              </a:ext>
            </a:extLst>
          </p:cNvPr>
          <p:cNvSpPr txBox="1"/>
          <p:nvPr/>
        </p:nvSpPr>
        <p:spPr>
          <a:xfrm>
            <a:off x="449179" y="1517483"/>
            <a:ext cx="10733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3.5 Million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AF26CF-AD31-4089-8725-99BF7EBF0239}"/>
              </a:ext>
            </a:extLst>
          </p:cNvPr>
          <p:cNvSpPr txBox="1"/>
          <p:nvPr/>
        </p:nvSpPr>
        <p:spPr>
          <a:xfrm>
            <a:off x="416756" y="3145669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ikman.lk</a:t>
            </a:r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every month</a:t>
            </a:r>
          </a:p>
        </p:txBody>
      </p:sp>
      <p:pic>
        <p:nvPicPr>
          <p:cNvPr id="1026" name="Picture 2" descr="Digital device users spending time together Free Vector">
            <a:extLst>
              <a:ext uri="{FF2B5EF4-FFF2-40B4-BE49-F238E27FC236}">
                <a16:creationId xmlns:a16="http://schemas.microsoft.com/office/drawing/2014/main" id="{4708CD63-63B5-4671-BB1D-E7C8568FD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7"/>
          <a:stretch/>
        </p:blipFill>
        <p:spPr bwMode="auto">
          <a:xfrm>
            <a:off x="3051191" y="3810282"/>
            <a:ext cx="5962650" cy="27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87FACB-7794-488C-A9C7-9BB82AAC9066}"/>
              </a:ext>
            </a:extLst>
          </p:cNvPr>
          <p:cNvSpPr txBox="1"/>
          <p:nvPr/>
        </p:nvSpPr>
        <p:spPr>
          <a:xfrm>
            <a:off x="416756" y="2449271"/>
            <a:ext cx="1073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People visit </a:t>
            </a:r>
          </a:p>
        </p:txBody>
      </p:sp>
    </p:spTree>
    <p:extLst>
      <p:ext uri="{BB962C8B-B14F-4D97-AF65-F5344CB8AC3E}">
        <p14:creationId xmlns:p14="http://schemas.microsoft.com/office/powerpoint/2010/main" val="111194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3" y="523128"/>
            <a:ext cx="356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Did you know ?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9054A3-C24C-4479-B30F-929D8576C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025" b="42260"/>
          <a:stretch/>
        </p:blipFill>
        <p:spPr>
          <a:xfrm>
            <a:off x="1056356" y="1501755"/>
            <a:ext cx="2210626" cy="18353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03640B-ACEE-4603-AE21-B7BE9415EFD4}"/>
              </a:ext>
            </a:extLst>
          </p:cNvPr>
          <p:cNvSpPr txBox="1"/>
          <p:nvPr/>
        </p:nvSpPr>
        <p:spPr>
          <a:xfrm>
            <a:off x="3364637" y="1716911"/>
            <a:ext cx="6791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ikman.lk</a:t>
            </a:r>
            <a:r>
              <a:rPr lang="en-US" sz="3200" dirty="0"/>
              <a:t> has the lowest bounce rate among all websites in Sri Lanka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12706D-D6D7-45CB-95C1-2CC2B71A07E5}"/>
              </a:ext>
            </a:extLst>
          </p:cNvPr>
          <p:cNvSpPr txBox="1"/>
          <p:nvPr/>
        </p:nvSpPr>
        <p:spPr>
          <a:xfrm>
            <a:off x="3266982" y="2844225"/>
            <a:ext cx="6791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Bounce Rate – 8%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719A7E-9B70-4B8B-965A-20847238C8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45" r="63126" b="42618"/>
          <a:stretch/>
        </p:blipFill>
        <p:spPr>
          <a:xfrm>
            <a:off x="973864" y="3761876"/>
            <a:ext cx="2293118" cy="1835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4A0642-2F3B-44A9-87FD-C3358F456115}"/>
              </a:ext>
            </a:extLst>
          </p:cNvPr>
          <p:cNvSpPr txBox="1"/>
          <p:nvPr/>
        </p:nvSpPr>
        <p:spPr>
          <a:xfrm>
            <a:off x="3266982" y="3859694"/>
            <a:ext cx="6791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time spent on </a:t>
            </a:r>
            <a:r>
              <a:rPr lang="en-US" sz="3200" dirty="0" err="1"/>
              <a:t>ikman</a:t>
            </a:r>
            <a:r>
              <a:rPr lang="en-US" sz="3200" dirty="0"/>
              <a:t> is very high compare to other websites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B6EA3-2F32-4936-80B2-E9856CDE2EC9}"/>
              </a:ext>
            </a:extLst>
          </p:cNvPr>
          <p:cNvSpPr txBox="1"/>
          <p:nvPr/>
        </p:nvSpPr>
        <p:spPr>
          <a:xfrm>
            <a:off x="3364637" y="4964606"/>
            <a:ext cx="6791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Time Spent – 11+ Minutes </a:t>
            </a:r>
          </a:p>
        </p:txBody>
      </p:sp>
    </p:spTree>
    <p:extLst>
      <p:ext uri="{BB962C8B-B14F-4D97-AF65-F5344CB8AC3E}">
        <p14:creationId xmlns:p14="http://schemas.microsoft.com/office/powerpoint/2010/main" val="391121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2" y="523128"/>
            <a:ext cx="515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Categories on ikman.lk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5EA57-05CB-4C02-AECF-7B1A58587100}"/>
              </a:ext>
            </a:extLst>
          </p:cNvPr>
          <p:cNvSpPr txBox="1"/>
          <p:nvPr/>
        </p:nvSpPr>
        <p:spPr>
          <a:xfrm>
            <a:off x="620947" y="1709899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15 different categories on ikman.lk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470D7E-49BE-4EBB-82AA-7AA13B4F3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06" y="2635683"/>
            <a:ext cx="10428269" cy="27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7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89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2" y="523128"/>
            <a:ext cx="591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Target the right Audience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5EA57-05CB-4C02-AECF-7B1A58587100}"/>
              </a:ext>
            </a:extLst>
          </p:cNvPr>
          <p:cNvSpPr txBox="1"/>
          <p:nvPr/>
        </p:nvSpPr>
        <p:spPr>
          <a:xfrm>
            <a:off x="557462" y="1602819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Select the right category </a:t>
            </a:r>
          </a:p>
        </p:txBody>
      </p:sp>
      <p:pic>
        <p:nvPicPr>
          <p:cNvPr id="2050" name="Picture 2" descr="Dialcom (dialcomsrilanka) on Pinterest">
            <a:extLst>
              <a:ext uri="{FF2B5EF4-FFF2-40B4-BE49-F238E27FC236}">
                <a16:creationId xmlns:a16="http://schemas.microsoft.com/office/drawing/2014/main" id="{C41A7E90-6273-4660-A040-7871BFAC9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0" b="37434"/>
          <a:stretch/>
        </p:blipFill>
        <p:spPr bwMode="auto">
          <a:xfrm>
            <a:off x="1532467" y="3671439"/>
            <a:ext cx="3834403" cy="10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B7A33F-46E6-439A-95F6-E9025CD4A449}"/>
              </a:ext>
            </a:extLst>
          </p:cNvPr>
          <p:cNvSpPr txBox="1"/>
          <p:nvPr/>
        </p:nvSpPr>
        <p:spPr>
          <a:xfrm>
            <a:off x="513764" y="2054895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AF11A-D276-4B27-BFFF-F6301F314C30}"/>
              </a:ext>
            </a:extLst>
          </p:cNvPr>
          <p:cNvSpPr txBox="1"/>
          <p:nvPr/>
        </p:nvSpPr>
        <p:spPr>
          <a:xfrm>
            <a:off x="620947" y="2488255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Target your customers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FAD7B5F-C3F4-4715-B3E0-F827AB3D703C}"/>
              </a:ext>
            </a:extLst>
          </p:cNvPr>
          <p:cNvSpPr/>
          <p:nvPr/>
        </p:nvSpPr>
        <p:spPr>
          <a:xfrm>
            <a:off x="5880532" y="3885035"/>
            <a:ext cx="736847" cy="62514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and phone icon mobile phone smartphone device Vector Image">
            <a:extLst>
              <a:ext uri="{FF2B5EF4-FFF2-40B4-BE49-F238E27FC236}">
                <a16:creationId xmlns:a16="http://schemas.microsoft.com/office/drawing/2014/main" id="{EB34BC45-E52E-467F-B829-8A71BB75D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9" t="18960" r="35274" b="26085"/>
          <a:stretch/>
        </p:blipFill>
        <p:spPr bwMode="auto">
          <a:xfrm>
            <a:off x="7131041" y="3125200"/>
            <a:ext cx="1164646" cy="22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4CF81D-AA75-4669-AD3C-2BBB79D765B0}"/>
              </a:ext>
            </a:extLst>
          </p:cNvPr>
          <p:cNvSpPr txBox="1"/>
          <p:nvPr/>
        </p:nvSpPr>
        <p:spPr>
          <a:xfrm>
            <a:off x="6712508" y="5420733"/>
            <a:ext cx="224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Mobile phone category</a:t>
            </a:r>
          </a:p>
        </p:txBody>
      </p:sp>
    </p:spTree>
    <p:extLst>
      <p:ext uri="{BB962C8B-B14F-4D97-AF65-F5344CB8AC3E}">
        <p14:creationId xmlns:p14="http://schemas.microsoft.com/office/powerpoint/2010/main" val="312604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2" y="523128"/>
            <a:ext cx="599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Target the right Audience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5EA57-05CB-4C02-AECF-7B1A58587100}"/>
              </a:ext>
            </a:extLst>
          </p:cNvPr>
          <p:cNvSpPr txBox="1"/>
          <p:nvPr/>
        </p:nvSpPr>
        <p:spPr>
          <a:xfrm>
            <a:off x="557462" y="1414530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B7A33F-46E6-439A-95F6-E9025CD4A449}"/>
              </a:ext>
            </a:extLst>
          </p:cNvPr>
          <p:cNvSpPr txBox="1"/>
          <p:nvPr/>
        </p:nvSpPr>
        <p:spPr>
          <a:xfrm>
            <a:off x="729231" y="1912967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Target &lt; mobile phone users &gt;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7206AC-7E87-48BD-ADD8-2C3C00975749}"/>
              </a:ext>
            </a:extLst>
          </p:cNvPr>
          <p:cNvSpPr txBox="1"/>
          <p:nvPr/>
        </p:nvSpPr>
        <p:spPr>
          <a:xfrm>
            <a:off x="751080" y="2436187"/>
            <a:ext cx="107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 &lt; Colombo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D557A-F5E2-4D68-8FB9-2B8F96ABD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716" y="3071813"/>
            <a:ext cx="2090568" cy="35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4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2" y="523128"/>
            <a:ext cx="811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Banner Placements and Sizes 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DA89DE-17FA-47D3-B84F-BE4BB51F6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45" y="2234667"/>
            <a:ext cx="3304111" cy="3152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0822C-A81F-4CB1-824A-038AE01B5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90" y="2234667"/>
            <a:ext cx="1911156" cy="3822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AA7B5-DD19-423D-B1BB-D018228B9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34" y="2234667"/>
            <a:ext cx="1911156" cy="3822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ADD427-3F12-430E-9EA6-AAD705D82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1" y="2234667"/>
            <a:ext cx="3634285" cy="3404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91B7B4-CB84-48C5-B451-A8D33C8BA1F2}"/>
              </a:ext>
            </a:extLst>
          </p:cNvPr>
          <p:cNvSpPr txBox="1"/>
          <p:nvPr/>
        </p:nvSpPr>
        <p:spPr>
          <a:xfrm>
            <a:off x="941033" y="1633491"/>
            <a:ext cx="241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Desktop – Top Banner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8798EE-022D-42C7-BCFA-84EE5B1E9D74}"/>
              </a:ext>
            </a:extLst>
          </p:cNvPr>
          <p:cNvSpPr txBox="1"/>
          <p:nvPr/>
        </p:nvSpPr>
        <p:spPr>
          <a:xfrm>
            <a:off x="4173984" y="1623910"/>
            <a:ext cx="292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Desktop – Square Banner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D195C8-2309-4E4D-88E7-D590D9D43DF1}"/>
              </a:ext>
            </a:extLst>
          </p:cNvPr>
          <p:cNvSpPr txBox="1"/>
          <p:nvPr/>
        </p:nvSpPr>
        <p:spPr>
          <a:xfrm>
            <a:off x="6920935" y="1462282"/>
            <a:ext cx="292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Mobile / App </a:t>
            </a:r>
          </a:p>
          <a:p>
            <a:pPr algn="ctr"/>
            <a:r>
              <a:rPr lang="en-US" b="1" dirty="0"/>
              <a:t>Middle Banner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FFA2A-8730-4E01-BBF0-4A5369CF54A3}"/>
              </a:ext>
            </a:extLst>
          </p:cNvPr>
          <p:cNvSpPr txBox="1"/>
          <p:nvPr/>
        </p:nvSpPr>
        <p:spPr>
          <a:xfrm>
            <a:off x="9266936" y="1452196"/>
            <a:ext cx="292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Mobile / App </a:t>
            </a:r>
          </a:p>
          <a:p>
            <a:pPr algn="ctr"/>
            <a:r>
              <a:rPr lang="en-US" b="1" dirty="0"/>
              <a:t>Bottom Banner</a:t>
            </a:r>
          </a:p>
        </p:txBody>
      </p:sp>
    </p:spTree>
    <p:extLst>
      <p:ext uri="{BB962C8B-B14F-4D97-AF65-F5344CB8AC3E}">
        <p14:creationId xmlns:p14="http://schemas.microsoft.com/office/powerpoint/2010/main" val="127363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233</Words>
  <Application>Microsoft Macintosh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PF DinText Pro</vt:lpstr>
      <vt:lpstr>PFDinTextPro-Bold</vt:lpstr>
      <vt:lpstr>PFDinTextPro-Light</vt:lpstr>
      <vt:lpstr>Segoe UI Semibold</vt:lpstr>
      <vt:lpstr>Soleto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Stefan Beekmeyer</cp:lastModifiedBy>
  <cp:revision>322</cp:revision>
  <dcterms:created xsi:type="dcterms:W3CDTF">2019-01-17T09:10:24Z</dcterms:created>
  <dcterms:modified xsi:type="dcterms:W3CDTF">2021-01-12T15:03:25Z</dcterms:modified>
</cp:coreProperties>
</file>