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0" r:id="rId2"/>
    <p:sldId id="484" r:id="rId3"/>
    <p:sldId id="485" r:id="rId4"/>
    <p:sldId id="486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1A0B-988D-46D3-AE0D-B5832BFE93A8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E25B-DE60-41C9-88B1-37A4BDF2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ADAD-1CDF-4A51-BCF5-9CAEBF83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DC595-A786-4BAC-890A-306C1573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5CFE-0DDD-4B1B-9435-60B089BA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A8CEF-C088-4230-944F-DB18D49E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786E-8702-4730-86A6-351224A8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4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8D67-17FF-4FDE-8D1D-E9A68269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8343D-3AA9-438E-B449-D00A2C93C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D580-DA9B-405C-8D65-54F4A50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7447-E7AD-48C4-A8BF-F3CD3F6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12FCB-249E-4A4C-A2B2-F1FD674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0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48304-85D2-4B57-BCBC-47AC06BF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6FF8F-9628-42B1-B2D0-E625DFC1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93D0-9367-421E-AB54-6A18695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1E40-0842-42AB-B6F0-5BF32420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50F1-15EE-43D9-8948-BEE08149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21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39" y="1275537"/>
            <a:ext cx="11241583" cy="79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PFDinTextPro-Bold"/>
                <a:cs typeface="PFDinTextPro-Bold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9341" y="375789"/>
            <a:ext cx="6275513" cy="445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009877"/>
                </a:solidFill>
                <a:latin typeface="PFDinTextPro-Bold"/>
                <a:cs typeface="PFDinTextPro-Bold"/>
              </a:defRPr>
            </a:lvl1pPr>
          </a:lstStyle>
          <a:p>
            <a:pPr lvl="0"/>
            <a:r>
              <a:rPr lang="sv-SE" dirty="0"/>
              <a:t>CLICK TO EDIT SLIDE HEADING (USE UPPERCASE!)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328555"/>
            <a:ext cx="267757" cy="48000"/>
          </a:xfrm>
          <a:prstGeom prst="rect">
            <a:avLst/>
          </a:prstGeom>
          <a:solidFill>
            <a:srgbClr val="007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369" y="2233086"/>
            <a:ext cx="11241617" cy="36427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133">
                <a:solidFill>
                  <a:srgbClr val="707674"/>
                </a:solidFill>
              </a:defRPr>
            </a:lvl1pPr>
          </a:lstStyle>
          <a:p>
            <a:pPr lvl="0"/>
            <a:r>
              <a:rPr lang="sv-SE"/>
              <a:t>Click to edit Master text styles</a:t>
            </a:r>
          </a:p>
        </p:txBody>
      </p:sp>
      <p:pic>
        <p:nvPicPr>
          <p:cNvPr id="8" name="Picture 2" descr="C:\Users\DILANKA\Downloads\ikman-tagline-english-green-45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767" y="6105369"/>
            <a:ext cx="2454232" cy="75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ILANKA\Downloads\ikman-tagline-english-white-1800.png">
            <a:extLst>
              <a:ext uri="{FF2B5EF4-FFF2-40B4-BE49-F238E27FC236}">
                <a16:creationId xmlns:a16="http://schemas.microsoft.com/office/drawing/2014/main" id="{3AA2ADE0-2E4D-4160-BE6F-3849DC958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67" y="1422400"/>
            <a:ext cx="10363200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800" y="5734465"/>
            <a:ext cx="8534400" cy="558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FFFFFF"/>
                </a:solidFill>
                <a:latin typeface="PFDinTextPro-Light"/>
                <a:cs typeface="PFDinTextPro-Light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0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33AC-2B72-4BCF-8B24-91C6405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74EA-1797-413B-982B-8E7513F1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75C0-93E0-4299-8B52-A0C477F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CE5A-BB27-4119-9DEA-A68F93A1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BA97-8749-4B8E-A36A-3948FC8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128-AECD-44D9-AEA3-4A6D8F03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06DF2-8943-40A6-8337-4CA91CC2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2A5A-51EE-4663-9616-6617A439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2211-1E83-4D34-88C8-5400C1AA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152D-C915-4BE8-823B-6E07885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5DA0-3F2F-4E57-9A07-E14AF00D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A690-AF42-4C28-AF36-7210C4F6F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2656-56B1-464A-B5ED-5A48AAE1A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0ED96-5EE7-4441-B9C0-1C090A19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88E1-E461-4E99-B6AE-AEEAE7B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8430-BCFB-49EE-87E0-1CAE5AD3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6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9BE8-39B3-4EEE-8298-DF8C02FA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73D7-1BA7-4626-AA9D-CBF77940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39D8-17EA-40B4-BCD8-35162507D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B3DA0-7BB2-487D-9B67-BC7B2AAC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0F5D-CF32-404D-9F70-FF7AD333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7823E-5457-46A3-906C-2D311DB1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3A0CF-D5C3-4D8F-9C1F-E6750E98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B3500-888E-4CB8-873E-99D06F58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6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714B-15C4-47E6-B935-5F2D37D0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FB64D-4981-45BA-8F63-A1CADBF1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B63E-CA04-43A6-995C-E2BCFC9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2B469-B30B-4FB6-9310-7B5DE51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74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0D0A1-6EB0-4F69-AFA2-993F5082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26435-A5AA-4A17-95D5-AC76CECD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803F-D509-4C1C-BD4A-BDE63989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6F8-BC02-4A0D-A08E-6F1BF90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9CE-5A38-4520-A212-A61D0D33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29A0B-8149-4130-8C55-8389A665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0B854-3D7E-4BD1-B8ED-D649A788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1FBF-DC97-470B-8179-5ABD81AA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12F4-116F-442F-A59F-057B8DB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75F0-BA72-40CE-9EA3-3A64EE0B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D1CBE-DC1A-4F5A-9DEE-C458C3DC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7036-2355-4FEF-93B0-5274FA2B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3336-7F23-4373-8EA9-F0D848FE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23793-BACF-4AFA-80F4-82E255BE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D808-5C45-4829-90A9-28E0DB58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7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ED327-3944-4035-BEBF-3B05794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7AF7E-CB65-4D71-9591-7557EAC7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92B2-8D5D-4256-BD73-3E86D98CD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601D-6316-408E-BECA-434BBF562A05}" type="datetimeFigureOut">
              <a:rPr lang="en-IN" smtClean="0"/>
              <a:t>12/01/21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EB2D-B3BE-423D-9449-3F88320FE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0C65-65B1-446B-8343-BC491B452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ECCF0A59-6E5D-4F4E-95D2-FCFFE426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718" y="5981232"/>
            <a:ext cx="7651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PFDinTextPro-Light"/>
              </a:rPr>
              <a:t>DIGITAL MEDIA SOLUTION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637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Placement allocation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10A82-8C64-44BD-ABF2-33955AE25971}"/>
              </a:ext>
            </a:extLst>
          </p:cNvPr>
          <p:cNvSpPr txBox="1"/>
          <p:nvPr/>
        </p:nvSpPr>
        <p:spPr>
          <a:xfrm>
            <a:off x="557462" y="1693777"/>
            <a:ext cx="42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Categories allocate for SME Clients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DF13C-EBF7-4CEB-B41A-D272E89BB83B}"/>
              </a:ext>
            </a:extLst>
          </p:cNvPr>
          <p:cNvSpPr txBox="1"/>
          <p:nvPr/>
        </p:nvSpPr>
        <p:spPr>
          <a:xfrm>
            <a:off x="1321856" y="2238472"/>
            <a:ext cx="746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categories and subcategories except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1F786-26FC-4499-98C3-BF469C97DC97}"/>
              </a:ext>
            </a:extLst>
          </p:cNvPr>
          <p:cNvSpPr txBox="1"/>
          <p:nvPr/>
        </p:nvSpPr>
        <p:spPr>
          <a:xfrm>
            <a:off x="2111053" y="2747878"/>
            <a:ext cx="746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Vehicle category</a:t>
            </a:r>
          </a:p>
          <a:p>
            <a:r>
              <a:rPr lang="en-US" sz="2000" dirty="0"/>
              <a:t>Property category </a:t>
            </a:r>
          </a:p>
          <a:p>
            <a:r>
              <a:rPr lang="en-US" sz="2000" dirty="0"/>
              <a:t>First listing </a:t>
            </a:r>
          </a:p>
          <a:p>
            <a:r>
              <a:rPr lang="en-US" sz="2000" dirty="0"/>
              <a:t>Home page ( Landing Page 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27258-0BFD-4A76-8195-1B47643E231A}"/>
              </a:ext>
            </a:extLst>
          </p:cNvPr>
          <p:cNvSpPr txBox="1"/>
          <p:nvPr/>
        </p:nvSpPr>
        <p:spPr>
          <a:xfrm>
            <a:off x="557462" y="4334026"/>
            <a:ext cx="7237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the above-mentioned categories are excluded?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870F9-44E1-47EE-BF6F-4F504B94D4A5}"/>
              </a:ext>
            </a:extLst>
          </p:cNvPr>
          <p:cNvSpPr txBox="1"/>
          <p:nvPr/>
        </p:nvSpPr>
        <p:spPr>
          <a:xfrm>
            <a:off x="1226139" y="4963011"/>
            <a:ext cx="973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Above mentioned categories and high demanded categories among corporate clients.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opportunity cost is very high in these categories </a:t>
            </a:r>
          </a:p>
        </p:txBody>
      </p:sp>
    </p:spTree>
    <p:extLst>
      <p:ext uri="{BB962C8B-B14F-4D97-AF65-F5344CB8AC3E}">
        <p14:creationId xmlns:p14="http://schemas.microsoft.com/office/powerpoint/2010/main" val="1723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637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Placement allocation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10A82-8C64-44BD-ABF2-33955AE25971}"/>
              </a:ext>
            </a:extLst>
          </p:cNvPr>
          <p:cNvSpPr txBox="1"/>
          <p:nvPr/>
        </p:nvSpPr>
        <p:spPr>
          <a:xfrm>
            <a:off x="557462" y="1693777"/>
            <a:ext cx="832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banner spaces are allocated on the relevant categories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DF13C-EBF7-4CEB-B41A-D272E89BB83B}"/>
              </a:ext>
            </a:extLst>
          </p:cNvPr>
          <p:cNvSpPr txBox="1"/>
          <p:nvPr/>
        </p:nvSpPr>
        <p:spPr>
          <a:xfrm>
            <a:off x="1321856" y="2238472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rotation on the following placements will be allocated for SME clients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D73A1-7539-4C4B-A091-5F36BC102170}"/>
              </a:ext>
            </a:extLst>
          </p:cNvPr>
          <p:cNvSpPr txBox="1"/>
          <p:nvPr/>
        </p:nvSpPr>
        <p:spPr>
          <a:xfrm>
            <a:off x="1989161" y="2745099"/>
            <a:ext cx="929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Detailed view leaderboard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Detailed view Square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DC70F-E788-45A5-A6B5-98F75F3AFB30}"/>
              </a:ext>
            </a:extLst>
          </p:cNvPr>
          <p:cNvSpPr txBox="1"/>
          <p:nvPr/>
        </p:nvSpPr>
        <p:spPr>
          <a:xfrm>
            <a:off x="557462" y="3951155"/>
            <a:ext cx="832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the above strategy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599FEB-A8A7-4EAF-AF97-177D63639E57}"/>
              </a:ext>
            </a:extLst>
          </p:cNvPr>
          <p:cNvSpPr txBox="1"/>
          <p:nvPr/>
        </p:nvSpPr>
        <p:spPr>
          <a:xfrm>
            <a:off x="1321856" y="4495850"/>
            <a:ext cx="929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SME usually have their businesses located in a particular geographic location. Geo targeting is only possible with banners located on the detail view  page.</a:t>
            </a:r>
          </a:p>
        </p:txBody>
      </p:sp>
    </p:spTree>
    <p:extLst>
      <p:ext uri="{BB962C8B-B14F-4D97-AF65-F5344CB8AC3E}">
        <p14:creationId xmlns:p14="http://schemas.microsoft.com/office/powerpoint/2010/main" val="330653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2" y="523128"/>
            <a:ext cx="637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Placement allocation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10A82-8C64-44BD-ABF2-33955AE25971}"/>
              </a:ext>
            </a:extLst>
          </p:cNvPr>
          <p:cNvSpPr txBox="1"/>
          <p:nvPr/>
        </p:nvSpPr>
        <p:spPr>
          <a:xfrm>
            <a:off x="557462" y="1687788"/>
            <a:ext cx="832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Investment &amp; rational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DF13C-EBF7-4CEB-B41A-D272E89BB83B}"/>
              </a:ext>
            </a:extLst>
          </p:cNvPr>
          <p:cNvSpPr txBox="1"/>
          <p:nvPr/>
        </p:nvSpPr>
        <p:spPr>
          <a:xfrm>
            <a:off x="1688898" y="2682319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Advertisers can target users one in the respective district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A581F-6AC9-4DF2-9CF2-2FE54F5D78F8}"/>
              </a:ext>
            </a:extLst>
          </p:cNvPr>
          <p:cNvSpPr txBox="1"/>
          <p:nvPr/>
        </p:nvSpPr>
        <p:spPr>
          <a:xfrm>
            <a:off x="1182872" y="2231840"/>
            <a:ext cx="832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Advertisers located in Colombo &amp; Gampaha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A238A-32A0-4BF1-A266-76052085B033}"/>
              </a:ext>
            </a:extLst>
          </p:cNvPr>
          <p:cNvSpPr txBox="1"/>
          <p:nvPr/>
        </p:nvSpPr>
        <p:spPr>
          <a:xfrm>
            <a:off x="1688898" y="3067983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- 15% SOV will be extended to one SME Client per month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20442-4B6D-4D00-9A3D-F2BCDAE13F5F}"/>
              </a:ext>
            </a:extLst>
          </p:cNvPr>
          <p:cNvSpPr txBox="1"/>
          <p:nvPr/>
        </p:nvSpPr>
        <p:spPr>
          <a:xfrm>
            <a:off x="1688898" y="3487120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Budget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702B6-81A7-45E4-A4D9-6D1FE83D2489}"/>
              </a:ext>
            </a:extLst>
          </p:cNvPr>
          <p:cNvSpPr txBox="1"/>
          <p:nvPr/>
        </p:nvSpPr>
        <p:spPr>
          <a:xfrm>
            <a:off x="2292530" y="3869467"/>
            <a:ext cx="929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Colombo – 25,000 LKR inclusive of VAT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Gampaha – 20,000 LKR inclusive of VAT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071FD-E707-4AC3-8307-3B19D7B8B3B5}"/>
              </a:ext>
            </a:extLst>
          </p:cNvPr>
          <p:cNvSpPr txBox="1"/>
          <p:nvPr/>
        </p:nvSpPr>
        <p:spPr>
          <a:xfrm>
            <a:off x="1752521" y="5199293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Clients can target one or more districts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2CCE43-B332-4A5A-BBEB-3AD1C17EFF48}"/>
              </a:ext>
            </a:extLst>
          </p:cNvPr>
          <p:cNvSpPr txBox="1"/>
          <p:nvPr/>
        </p:nvSpPr>
        <p:spPr>
          <a:xfrm>
            <a:off x="1246495" y="4748814"/>
            <a:ext cx="832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Other districts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8E1B28-6638-441C-A1B7-2E4A66867A89}"/>
              </a:ext>
            </a:extLst>
          </p:cNvPr>
          <p:cNvSpPr txBox="1"/>
          <p:nvPr/>
        </p:nvSpPr>
        <p:spPr>
          <a:xfrm>
            <a:off x="1752521" y="5626336"/>
            <a:ext cx="10605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- 15% SOV or minimum of 600,000 impression will be allocated to one SME client for a month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FA5AB1-1EA5-49C2-86D5-0C2E399ACCBE}"/>
              </a:ext>
            </a:extLst>
          </p:cNvPr>
          <p:cNvSpPr txBox="1"/>
          <p:nvPr/>
        </p:nvSpPr>
        <p:spPr>
          <a:xfrm>
            <a:off x="1774370" y="6053379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Budget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BCEE3-AC77-44A0-8205-81F49FCC8A39}"/>
              </a:ext>
            </a:extLst>
          </p:cNvPr>
          <p:cNvSpPr txBox="1"/>
          <p:nvPr/>
        </p:nvSpPr>
        <p:spPr>
          <a:xfrm>
            <a:off x="2438642" y="6334872"/>
            <a:ext cx="92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All other districts  – 15,000 LKR inclusive of VAT </a:t>
            </a:r>
          </a:p>
        </p:txBody>
      </p:sp>
    </p:spTree>
    <p:extLst>
      <p:ext uri="{BB962C8B-B14F-4D97-AF65-F5344CB8AC3E}">
        <p14:creationId xmlns:p14="http://schemas.microsoft.com/office/powerpoint/2010/main" val="25473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169A0B-F158-784B-BF74-67B92113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16364" cy="6844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A02D73-5958-9243-92DB-BEDE0023CCA8}"/>
              </a:ext>
            </a:extLst>
          </p:cNvPr>
          <p:cNvSpPr/>
          <p:nvPr/>
        </p:nvSpPr>
        <p:spPr>
          <a:xfrm>
            <a:off x="0" y="2870302"/>
            <a:ext cx="12192000" cy="9037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PF DinText Pro" panose="02000506020000020004" pitchFamily="2" charset="0"/>
              </a:rPr>
              <a:t>Thank you for your time !</a:t>
            </a:r>
          </a:p>
        </p:txBody>
      </p:sp>
    </p:spTree>
    <p:extLst>
      <p:ext uri="{BB962C8B-B14F-4D97-AF65-F5344CB8AC3E}">
        <p14:creationId xmlns:p14="http://schemas.microsoft.com/office/powerpoint/2010/main" val="213151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211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PF DinText Pro</vt:lpstr>
      <vt:lpstr>PFDinTextPro-Bold</vt:lpstr>
      <vt:lpstr>PFDinTextPro-Light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Stefan Beekmeyer</cp:lastModifiedBy>
  <cp:revision>325</cp:revision>
  <dcterms:created xsi:type="dcterms:W3CDTF">2019-01-17T09:10:24Z</dcterms:created>
  <dcterms:modified xsi:type="dcterms:W3CDTF">2021-01-12T15:08:32Z</dcterms:modified>
</cp:coreProperties>
</file>